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charts/chart16.xml" ContentType="application/vnd.openxmlformats-officedocument.drawingml.char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304" r:id="rId2"/>
    <p:sldId id="273" r:id="rId3"/>
    <p:sldId id="274" r:id="rId4"/>
    <p:sldId id="293" r:id="rId5"/>
    <p:sldId id="265" r:id="rId6"/>
    <p:sldId id="260" r:id="rId7"/>
    <p:sldId id="280" r:id="rId8"/>
    <p:sldId id="294" r:id="rId9"/>
    <p:sldId id="299" r:id="rId10"/>
    <p:sldId id="286" r:id="rId11"/>
    <p:sldId id="271" r:id="rId12"/>
    <p:sldId id="295" r:id="rId13"/>
    <p:sldId id="298" r:id="rId14"/>
    <p:sldId id="296" r:id="rId15"/>
    <p:sldId id="297" r:id="rId16"/>
    <p:sldId id="289" r:id="rId17"/>
    <p:sldId id="292" r:id="rId18"/>
    <p:sldId id="288" r:id="rId19"/>
    <p:sldId id="276" r:id="rId20"/>
    <p:sldId id="300" r:id="rId21"/>
    <p:sldId id="301" r:id="rId22"/>
    <p:sldId id="303" r:id="rId2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Libro3"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menke_000\Desktop\educaci&#243;n%20sexual.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menke_000\Desktop\educaci&#243;n%20sexual.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menke_000\Desktop\educaci&#243;n%20sexual.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menke_000\Desktop\educaci&#243;n%20sexual.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menke_000\Desktop\educaci&#243;n%20sexual.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menke_000\Desktop\educaci&#243;n%20sexual.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vaio%20plata\AppData\Local\Microsoft\Windows\Temporary%20Internet%20Files\Content.IE5\21I3AO5M\graficas%20y%20cuadros%20en%20excel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Libro4"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graficas%20tasas%20embarazo.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graficas%20tasas%20embarazo.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graficas%20tasas%20embarazo.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graficas%20tasas%20embarazo.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otra%20grafica%20foro.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menke_000\Downloads\para%20foro.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menke_000\Downloads\para%20for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MX"/>
  <c:chart>
    <c:plotArea>
      <c:layout/>
      <c:lineChart>
        <c:grouping val="standard"/>
        <c:ser>
          <c:idx val="0"/>
          <c:order val="0"/>
          <c:marker>
            <c:symbol val="circle"/>
            <c:size val="5"/>
            <c:spPr>
              <a:ln w="28575"/>
            </c:spPr>
          </c:marker>
          <c:dLbls>
            <c:showVal val="1"/>
          </c:dLbls>
          <c:cat>
            <c:strRef>
              <c:f>Hoja1!$C$3:$C$9</c:f>
              <c:strCache>
                <c:ptCount val="7"/>
                <c:pt idx="0">
                  <c:v>1974*</c:v>
                </c:pt>
                <c:pt idx="1">
                  <c:v>1982*</c:v>
                </c:pt>
                <c:pt idx="2">
                  <c:v>1992*</c:v>
                </c:pt>
                <c:pt idx="3">
                  <c:v>1996*</c:v>
                </c:pt>
                <c:pt idx="4">
                  <c:v>2006**</c:v>
                </c:pt>
                <c:pt idx="5">
                  <c:v>2009***</c:v>
                </c:pt>
                <c:pt idx="6">
                  <c:v>2014****</c:v>
                </c:pt>
              </c:strCache>
            </c:strRef>
          </c:cat>
          <c:val>
            <c:numRef>
              <c:f>Hoja1!$D$3:$D$9</c:f>
              <c:numCache>
                <c:formatCode>General</c:formatCode>
                <c:ptCount val="7"/>
                <c:pt idx="0">
                  <c:v>131</c:v>
                </c:pt>
                <c:pt idx="1">
                  <c:v>111</c:v>
                </c:pt>
                <c:pt idx="2">
                  <c:v>83</c:v>
                </c:pt>
                <c:pt idx="3">
                  <c:v>76</c:v>
                </c:pt>
                <c:pt idx="4">
                  <c:v>64</c:v>
                </c:pt>
                <c:pt idx="5">
                  <c:v>68</c:v>
                </c:pt>
                <c:pt idx="6">
                  <c:v>77</c:v>
                </c:pt>
              </c:numCache>
            </c:numRef>
          </c:val>
        </c:ser>
        <c:marker val="1"/>
        <c:axId val="63712640"/>
        <c:axId val="63997056"/>
      </c:lineChart>
      <c:catAx>
        <c:axId val="63712640"/>
        <c:scaling>
          <c:orientation val="minMax"/>
        </c:scaling>
        <c:axPos val="b"/>
        <c:tickLblPos val="nextTo"/>
        <c:crossAx val="63997056"/>
        <c:crosses val="autoZero"/>
        <c:auto val="1"/>
        <c:lblAlgn val="ctr"/>
        <c:lblOffset val="100"/>
      </c:catAx>
      <c:valAx>
        <c:axId val="63997056"/>
        <c:scaling>
          <c:orientation val="minMax"/>
        </c:scaling>
        <c:axPos val="l"/>
        <c:majorGridlines/>
        <c:numFmt formatCode="General" sourceLinked="1"/>
        <c:tickLblPos val="nextTo"/>
        <c:crossAx val="63712640"/>
        <c:crosses val="autoZero"/>
        <c:crossBetween val="between"/>
      </c:valAx>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s-MX"/>
  <c:style val="12"/>
  <c:chart>
    <c:title>
      <c:tx>
        <c:rich>
          <a:bodyPr/>
          <a:lstStyle/>
          <a:p>
            <a:pPr>
              <a:defRPr/>
            </a:pPr>
            <a:r>
              <a:rPr lang="es-MX" sz="1600" dirty="0" smtClean="0"/>
              <a:t>         13 </a:t>
            </a:r>
            <a:r>
              <a:rPr lang="es-MX" sz="1600" dirty="0"/>
              <a:t>a 14 años</a:t>
            </a:r>
          </a:p>
        </c:rich>
      </c:tx>
      <c:layout>
        <c:manualLayout>
          <c:xMode val="edge"/>
          <c:yMode val="edge"/>
          <c:x val="0.16048018474137862"/>
          <c:y val="4.6412971658120195E-3"/>
        </c:manualLayout>
      </c:layout>
    </c:title>
    <c:plotArea>
      <c:layout>
        <c:manualLayout>
          <c:layoutTarget val="inner"/>
          <c:xMode val="edge"/>
          <c:yMode val="edge"/>
          <c:x val="8.5532808398950902E-2"/>
          <c:y val="0.27564377369495646"/>
          <c:w val="0.38860258092738603"/>
          <c:h val="0.64767096821230674"/>
        </c:manualLayout>
      </c:layout>
      <c:pieChart>
        <c:varyColors val="1"/>
        <c:ser>
          <c:idx val="0"/>
          <c:order val="0"/>
          <c:tx>
            <c:strRef>
              <c:f>Hoja3!$F$6</c:f>
              <c:strCache>
                <c:ptCount val="1"/>
                <c:pt idx="0">
                  <c:v>13 a 14 años</c:v>
                </c:pt>
              </c:strCache>
            </c:strRef>
          </c:tx>
          <c:spPr>
            <a:ln>
              <a:solidFill>
                <a:schemeClr val="bg1"/>
              </a:solidFill>
            </a:ln>
          </c:spPr>
          <c:dLbls>
            <c:dLbl>
              <c:idx val="1"/>
              <c:spPr>
                <a:noFill/>
              </c:spPr>
              <c:txPr>
                <a:bodyPr/>
                <a:lstStyle/>
                <a:p>
                  <a:pPr>
                    <a:defRPr sz="1040" b="1" baseline="0"/>
                  </a:pPr>
                  <a:endParaRPr lang="es-MX"/>
                </a:p>
              </c:txPr>
            </c:dLbl>
            <c:spPr>
              <a:solidFill>
                <a:srgbClr val="FFFF00"/>
              </a:solidFill>
            </c:spPr>
            <c:txPr>
              <a:bodyPr/>
              <a:lstStyle/>
              <a:p>
                <a:pPr>
                  <a:defRPr sz="1040" b="1" baseline="0"/>
                </a:pPr>
                <a:endParaRPr lang="es-MX"/>
              </a:p>
            </c:txPr>
            <c:showVal val="1"/>
            <c:showLeaderLines val="1"/>
          </c:dLbls>
          <c:cat>
            <c:strRef>
              <c:f>Hoja3!$E$7:$E$8</c:f>
              <c:strCache>
                <c:ptCount val="2"/>
                <c:pt idx="0">
                  <c:v>respuesta correcta</c:v>
                </c:pt>
                <c:pt idx="1">
                  <c:v>respuesta incorrecta</c:v>
                </c:pt>
              </c:strCache>
            </c:strRef>
          </c:cat>
          <c:val>
            <c:numRef>
              <c:f>Hoja3!$F$7:$F$8</c:f>
              <c:numCache>
                <c:formatCode>General</c:formatCode>
                <c:ptCount val="2"/>
                <c:pt idx="0">
                  <c:v>13.1</c:v>
                </c:pt>
                <c:pt idx="1">
                  <c:v>86.9</c:v>
                </c:pt>
              </c:numCache>
            </c:numRef>
          </c:val>
        </c:ser>
        <c:firstSliceAng val="0"/>
      </c:pieChart>
    </c:plotArea>
    <c:plotVisOnly val="1"/>
  </c:chart>
  <c:txPr>
    <a:bodyPr/>
    <a:lstStyle/>
    <a:p>
      <a:pPr>
        <a:defRPr sz="1800"/>
      </a:pPr>
      <a:endParaRPr lang="es-MX"/>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s-MX"/>
  <c:style val="12"/>
  <c:chart>
    <c:title>
      <c:tx>
        <c:rich>
          <a:bodyPr/>
          <a:lstStyle/>
          <a:p>
            <a:pPr>
              <a:defRPr/>
            </a:pPr>
            <a:r>
              <a:rPr lang="es-MX" sz="1600" dirty="0"/>
              <a:t>15 a 16 años</a:t>
            </a:r>
          </a:p>
        </c:rich>
      </c:tx>
      <c:layout/>
    </c:title>
    <c:plotArea>
      <c:layout/>
      <c:pieChart>
        <c:varyColors val="1"/>
        <c:ser>
          <c:idx val="0"/>
          <c:order val="0"/>
          <c:tx>
            <c:strRef>
              <c:f>Hoja3!$B$4</c:f>
              <c:strCache>
                <c:ptCount val="1"/>
                <c:pt idx="0">
                  <c:v>15 a 16 años</c:v>
                </c:pt>
              </c:strCache>
            </c:strRef>
          </c:tx>
          <c:dLbls>
            <c:dLbl>
              <c:idx val="0"/>
              <c:spPr>
                <a:solidFill>
                  <a:srgbClr val="FFFF00"/>
                </a:solidFill>
              </c:spPr>
              <c:txPr>
                <a:bodyPr/>
                <a:lstStyle/>
                <a:p>
                  <a:pPr>
                    <a:defRPr sz="1040" b="1" baseline="0"/>
                  </a:pPr>
                  <a:endParaRPr lang="es-MX"/>
                </a:p>
              </c:txPr>
            </c:dLbl>
            <c:spPr>
              <a:noFill/>
            </c:spPr>
            <c:txPr>
              <a:bodyPr/>
              <a:lstStyle/>
              <a:p>
                <a:pPr>
                  <a:defRPr sz="1040" b="1" baseline="0"/>
                </a:pPr>
                <a:endParaRPr lang="es-MX"/>
              </a:p>
            </c:txPr>
            <c:showVal val="1"/>
            <c:showLeaderLines val="1"/>
          </c:dLbls>
          <c:cat>
            <c:numRef>
              <c:f>Hoja3!$A$5:$A$6</c:f>
              <c:numCache>
                <c:formatCode>General</c:formatCode>
                <c:ptCount val="2"/>
              </c:numCache>
            </c:numRef>
          </c:cat>
          <c:val>
            <c:numRef>
              <c:f>Hoja3!$B$5:$B$6</c:f>
              <c:numCache>
                <c:formatCode>General</c:formatCode>
                <c:ptCount val="2"/>
                <c:pt idx="0">
                  <c:v>14.3</c:v>
                </c:pt>
                <c:pt idx="1">
                  <c:v>85.7</c:v>
                </c:pt>
              </c:numCache>
            </c:numRef>
          </c:val>
        </c:ser>
        <c:firstSliceAng val="0"/>
      </c:pieChart>
    </c:plotArea>
    <c:plotVisOnly val="1"/>
  </c:chart>
  <c:txPr>
    <a:bodyPr/>
    <a:lstStyle/>
    <a:p>
      <a:pPr>
        <a:defRPr sz="1800"/>
      </a:pPr>
      <a:endParaRPr lang="es-MX"/>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s-MX"/>
  <c:style val="12"/>
  <c:chart>
    <c:title>
      <c:tx>
        <c:rich>
          <a:bodyPr/>
          <a:lstStyle/>
          <a:p>
            <a:pPr>
              <a:defRPr/>
            </a:pPr>
            <a:r>
              <a:rPr lang="es-MX" sz="1600" dirty="0"/>
              <a:t>17 a 19 años</a:t>
            </a:r>
          </a:p>
        </c:rich>
      </c:tx>
      <c:layout/>
    </c:title>
    <c:plotArea>
      <c:layout/>
      <c:pieChart>
        <c:varyColors val="1"/>
        <c:ser>
          <c:idx val="0"/>
          <c:order val="0"/>
          <c:tx>
            <c:strRef>
              <c:f>Hoja3!$B$9</c:f>
              <c:strCache>
                <c:ptCount val="1"/>
                <c:pt idx="0">
                  <c:v>17 a 19 años</c:v>
                </c:pt>
              </c:strCache>
            </c:strRef>
          </c:tx>
          <c:dLbls>
            <c:dLbl>
              <c:idx val="1"/>
              <c:spPr>
                <a:noFill/>
              </c:spPr>
              <c:txPr>
                <a:bodyPr/>
                <a:lstStyle/>
                <a:p>
                  <a:pPr>
                    <a:defRPr sz="1040" b="1" baseline="0"/>
                  </a:pPr>
                  <a:endParaRPr lang="es-MX"/>
                </a:p>
              </c:txPr>
            </c:dLbl>
            <c:spPr>
              <a:solidFill>
                <a:srgbClr val="FFFF00"/>
              </a:solidFill>
            </c:spPr>
            <c:txPr>
              <a:bodyPr/>
              <a:lstStyle/>
              <a:p>
                <a:pPr>
                  <a:defRPr sz="1040" b="1" baseline="0"/>
                </a:pPr>
                <a:endParaRPr lang="es-MX"/>
              </a:p>
            </c:txPr>
            <c:showVal val="1"/>
            <c:showLeaderLines val="1"/>
          </c:dLbls>
          <c:cat>
            <c:numRef>
              <c:f>Hoja3!$A$10:$A$11</c:f>
              <c:numCache>
                <c:formatCode>General</c:formatCode>
                <c:ptCount val="2"/>
              </c:numCache>
            </c:numRef>
          </c:cat>
          <c:val>
            <c:numRef>
              <c:f>Hoja3!$B$10:$B$11</c:f>
              <c:numCache>
                <c:formatCode>General</c:formatCode>
                <c:ptCount val="2"/>
                <c:pt idx="0">
                  <c:v>14.5</c:v>
                </c:pt>
                <c:pt idx="1">
                  <c:v>85.5</c:v>
                </c:pt>
              </c:numCache>
            </c:numRef>
          </c:val>
        </c:ser>
        <c:firstSliceAng val="0"/>
      </c:pieChart>
    </c:plotArea>
    <c:plotVisOnly val="1"/>
  </c:chart>
  <c:txPr>
    <a:bodyPr/>
    <a:lstStyle/>
    <a:p>
      <a:pPr>
        <a:defRPr sz="1800"/>
      </a:pPr>
      <a:endParaRPr lang="es-MX"/>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s-MX"/>
  <c:style val="12"/>
  <c:chart>
    <c:title>
      <c:tx>
        <c:rich>
          <a:bodyPr/>
          <a:lstStyle/>
          <a:p>
            <a:pPr>
              <a:defRPr/>
            </a:pPr>
            <a:r>
              <a:rPr lang="es-MX" sz="1600" dirty="0"/>
              <a:t>13 a 14 años</a:t>
            </a:r>
          </a:p>
        </c:rich>
      </c:tx>
      <c:layout/>
    </c:title>
    <c:plotArea>
      <c:layout/>
      <c:pieChart>
        <c:varyColors val="1"/>
        <c:ser>
          <c:idx val="0"/>
          <c:order val="0"/>
          <c:tx>
            <c:strRef>
              <c:f>Hoja3!$F$26</c:f>
              <c:strCache>
                <c:ptCount val="1"/>
                <c:pt idx="0">
                  <c:v>13 a 14 años</c:v>
                </c:pt>
              </c:strCache>
            </c:strRef>
          </c:tx>
          <c:dPt>
            <c:idx val="0"/>
            <c:spPr>
              <a:solidFill>
                <a:srgbClr val="C00000"/>
              </a:solidFill>
            </c:spPr>
          </c:dPt>
          <c:dLbls>
            <c:dLbl>
              <c:idx val="1"/>
              <c:spPr>
                <a:noFill/>
              </c:spPr>
              <c:txPr>
                <a:bodyPr/>
                <a:lstStyle/>
                <a:p>
                  <a:pPr>
                    <a:defRPr b="1"/>
                  </a:pPr>
                  <a:endParaRPr lang="es-MX"/>
                </a:p>
              </c:txPr>
            </c:dLbl>
            <c:spPr>
              <a:solidFill>
                <a:srgbClr val="FFFF00"/>
              </a:solidFill>
            </c:spPr>
            <c:txPr>
              <a:bodyPr/>
              <a:lstStyle/>
              <a:p>
                <a:pPr>
                  <a:defRPr b="1"/>
                </a:pPr>
                <a:endParaRPr lang="es-MX"/>
              </a:p>
            </c:txPr>
            <c:showVal val="1"/>
            <c:showLeaderLines val="1"/>
          </c:dLbls>
          <c:cat>
            <c:strRef>
              <c:f>Hoja3!$E$27:$E$28</c:f>
              <c:strCache>
                <c:ptCount val="2"/>
                <c:pt idx="0">
                  <c:v>Respuesta Correcta</c:v>
                </c:pt>
                <c:pt idx="1">
                  <c:v>Respuesta Incorrecta</c:v>
                </c:pt>
              </c:strCache>
            </c:strRef>
          </c:cat>
          <c:val>
            <c:numRef>
              <c:f>Hoja3!$F$27:$F$28</c:f>
              <c:numCache>
                <c:formatCode>General</c:formatCode>
                <c:ptCount val="2"/>
                <c:pt idx="0">
                  <c:v>7</c:v>
                </c:pt>
                <c:pt idx="1">
                  <c:v>93</c:v>
                </c:pt>
              </c:numCache>
            </c:numRef>
          </c:val>
        </c:ser>
        <c:firstSliceAng val="0"/>
      </c:pieChart>
    </c:plotArea>
    <c:legend>
      <c:legendPos val="r"/>
      <c:legendEntry>
        <c:idx val="0"/>
        <c:txPr>
          <a:bodyPr/>
          <a:lstStyle/>
          <a:p>
            <a:pPr>
              <a:defRPr sz="1800" baseline="0"/>
            </a:pPr>
            <a:endParaRPr lang="es-MX"/>
          </a:p>
        </c:txPr>
      </c:legendEntry>
      <c:legendEntry>
        <c:idx val="1"/>
        <c:txPr>
          <a:bodyPr/>
          <a:lstStyle/>
          <a:p>
            <a:pPr>
              <a:defRPr sz="1800" baseline="0"/>
            </a:pPr>
            <a:endParaRPr lang="es-MX"/>
          </a:p>
        </c:txPr>
      </c:legendEntry>
      <c:layout/>
      <c:spPr>
        <a:solidFill>
          <a:srgbClr val="FFFF00"/>
        </a:solidFill>
      </c:spPr>
      <c:txPr>
        <a:bodyPr/>
        <a:lstStyle/>
        <a:p>
          <a:pPr>
            <a:defRPr sz="1600" baseline="0"/>
          </a:pPr>
          <a:endParaRPr lang="es-MX"/>
        </a:p>
      </c:txPr>
    </c:legend>
    <c:plotVisOnly val="1"/>
  </c:chart>
  <c:externalData r:id="rId1"/>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s-MX"/>
  <c:style val="12"/>
  <c:chart>
    <c:title>
      <c:tx>
        <c:rich>
          <a:bodyPr/>
          <a:lstStyle/>
          <a:p>
            <a:pPr>
              <a:defRPr sz="2000"/>
            </a:pPr>
            <a:r>
              <a:rPr lang="en-US" sz="1600" dirty="0"/>
              <a:t>15 a 16 </a:t>
            </a:r>
            <a:r>
              <a:rPr lang="en-US" sz="1600" dirty="0" err="1"/>
              <a:t>años</a:t>
            </a:r>
            <a:endParaRPr lang="en-US" sz="1600" dirty="0"/>
          </a:p>
        </c:rich>
      </c:tx>
      <c:layout/>
    </c:title>
    <c:plotArea>
      <c:layout/>
      <c:pieChart>
        <c:varyColors val="1"/>
        <c:ser>
          <c:idx val="0"/>
          <c:order val="0"/>
          <c:tx>
            <c:strRef>
              <c:f>Hoja3!$B$31</c:f>
              <c:strCache>
                <c:ptCount val="1"/>
                <c:pt idx="0">
                  <c:v>15 a 16 años</c:v>
                </c:pt>
              </c:strCache>
            </c:strRef>
          </c:tx>
          <c:dLbls>
            <c:dLbl>
              <c:idx val="0"/>
              <c:layout/>
              <c:showVal val="1"/>
            </c:dLbl>
            <c:dLbl>
              <c:idx val="1"/>
              <c:layout/>
              <c:spPr>
                <a:noFill/>
              </c:spPr>
              <c:txPr>
                <a:bodyPr/>
                <a:lstStyle/>
                <a:p>
                  <a:pPr>
                    <a:defRPr b="1"/>
                  </a:pPr>
                  <a:endParaRPr lang="es-MX"/>
                </a:p>
              </c:txPr>
              <c:showVal val="1"/>
            </c:dLbl>
            <c:delete val="1"/>
            <c:spPr>
              <a:solidFill>
                <a:srgbClr val="FFFF00"/>
              </a:solidFill>
            </c:spPr>
            <c:txPr>
              <a:bodyPr/>
              <a:lstStyle/>
              <a:p>
                <a:pPr>
                  <a:defRPr b="1"/>
                </a:pPr>
                <a:endParaRPr lang="es-MX"/>
              </a:p>
            </c:txPr>
          </c:dLbls>
          <c:val>
            <c:numRef>
              <c:f>Hoja3!$B$32:$B$33</c:f>
              <c:numCache>
                <c:formatCode>General</c:formatCode>
                <c:ptCount val="2"/>
                <c:pt idx="0">
                  <c:v>8.7000000000000011</c:v>
                </c:pt>
                <c:pt idx="1">
                  <c:v>91.3</c:v>
                </c:pt>
              </c:numCache>
            </c:numRef>
          </c:val>
        </c:ser>
        <c:firstSliceAng val="0"/>
      </c:pieChart>
    </c:plotArea>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s-MX"/>
  <c:style val="12"/>
  <c:chart>
    <c:title>
      <c:tx>
        <c:rich>
          <a:bodyPr/>
          <a:lstStyle/>
          <a:p>
            <a:pPr>
              <a:defRPr/>
            </a:pPr>
            <a:r>
              <a:rPr lang="es-MX" sz="1600" dirty="0"/>
              <a:t>17 a 19 años</a:t>
            </a:r>
          </a:p>
        </c:rich>
      </c:tx>
      <c:layout/>
    </c:title>
    <c:plotArea>
      <c:layout/>
      <c:pieChart>
        <c:varyColors val="1"/>
        <c:ser>
          <c:idx val="0"/>
          <c:order val="0"/>
          <c:tx>
            <c:strRef>
              <c:f>Hoja3!$B$36</c:f>
              <c:strCache>
                <c:ptCount val="1"/>
                <c:pt idx="0">
                  <c:v>17 a 19 años</c:v>
                </c:pt>
              </c:strCache>
            </c:strRef>
          </c:tx>
          <c:dLbls>
            <c:dLbl>
              <c:idx val="1"/>
              <c:spPr>
                <a:noFill/>
              </c:spPr>
              <c:txPr>
                <a:bodyPr/>
                <a:lstStyle/>
                <a:p>
                  <a:pPr algn="ctr" rtl="0">
                    <a:defRPr lang="es-MX" sz="1000" b="1" i="0" u="none" strike="noStrike" kern="1200" baseline="0">
                      <a:solidFill>
                        <a:prstClr val="black"/>
                      </a:solidFill>
                      <a:latin typeface="+mn-lt"/>
                      <a:ea typeface="+mn-ea"/>
                      <a:cs typeface="+mn-cs"/>
                    </a:defRPr>
                  </a:pPr>
                  <a:endParaRPr lang="es-MX"/>
                </a:p>
              </c:txPr>
            </c:dLbl>
            <c:spPr>
              <a:solidFill>
                <a:srgbClr val="FFFF00"/>
              </a:solidFill>
            </c:spPr>
            <c:txPr>
              <a:bodyPr/>
              <a:lstStyle/>
              <a:p>
                <a:pPr algn="ctr" rtl="0">
                  <a:defRPr lang="es-MX" sz="1000" b="1" i="0" u="none" strike="noStrike" kern="1200" baseline="0">
                    <a:solidFill>
                      <a:prstClr val="black"/>
                    </a:solidFill>
                    <a:latin typeface="+mn-lt"/>
                    <a:ea typeface="+mn-ea"/>
                    <a:cs typeface="+mn-cs"/>
                  </a:defRPr>
                </a:pPr>
                <a:endParaRPr lang="es-MX"/>
              </a:p>
            </c:txPr>
            <c:showVal val="1"/>
            <c:showLeaderLines val="1"/>
          </c:dLbls>
          <c:val>
            <c:numRef>
              <c:f>Hoja3!$B$37:$B$38</c:f>
              <c:numCache>
                <c:formatCode>General</c:formatCode>
                <c:ptCount val="2"/>
                <c:pt idx="0">
                  <c:v>14.2</c:v>
                </c:pt>
                <c:pt idx="1">
                  <c:v>85.8</c:v>
                </c:pt>
              </c:numCache>
            </c:numRef>
          </c:val>
        </c:ser>
        <c:firstSliceAng val="0"/>
      </c:pieChart>
    </c:plotArea>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s-MX"/>
  <c:chart>
    <c:plotArea>
      <c:layout/>
      <c:barChart>
        <c:barDir val="col"/>
        <c:grouping val="clustered"/>
        <c:ser>
          <c:idx val="0"/>
          <c:order val="0"/>
          <c:spPr>
            <a:solidFill>
              <a:srgbClr val="00B0F0"/>
            </a:solidFill>
          </c:spPr>
          <c:dPt>
            <c:idx val="0"/>
            <c:spPr>
              <a:solidFill>
                <a:srgbClr val="894D82"/>
              </a:solidFill>
            </c:spPr>
          </c:dPt>
          <c:dPt>
            <c:idx val="2"/>
            <c:spPr>
              <a:solidFill>
                <a:srgbClr val="0C11E4"/>
              </a:solidFill>
            </c:spPr>
          </c:dPt>
          <c:dLbls>
            <c:txPr>
              <a:bodyPr/>
              <a:lstStyle/>
              <a:p>
                <a:pPr>
                  <a:defRPr b="1">
                    <a:solidFill>
                      <a:schemeClr val="bg1"/>
                    </a:solidFill>
                  </a:defRPr>
                </a:pPr>
                <a:endParaRPr lang="es-MX"/>
              </a:p>
            </c:txPr>
            <c:showVal val="1"/>
          </c:dLbls>
          <c:cat>
            <c:strRef>
              <c:f>'Cuadro 004'!$F$16:$H$16</c:f>
              <c:strCache>
                <c:ptCount val="3"/>
                <c:pt idx="0">
                  <c:v>HOMBRES</c:v>
                </c:pt>
                <c:pt idx="1">
                  <c:v>MUJERES</c:v>
                </c:pt>
                <c:pt idx="2">
                  <c:v>TOTAL</c:v>
                </c:pt>
              </c:strCache>
            </c:strRef>
          </c:cat>
          <c:val>
            <c:numRef>
              <c:f>'Cuadro 004'!$F$17:$H$17</c:f>
              <c:numCache>
                <c:formatCode>General</c:formatCode>
                <c:ptCount val="3"/>
                <c:pt idx="0">
                  <c:v>4.0999999999999996</c:v>
                </c:pt>
                <c:pt idx="1">
                  <c:v>4.8</c:v>
                </c:pt>
                <c:pt idx="2">
                  <c:v>4.4000000000000004</c:v>
                </c:pt>
              </c:numCache>
            </c:numRef>
          </c:val>
        </c:ser>
        <c:axId val="70772224"/>
        <c:axId val="70773760"/>
      </c:barChart>
      <c:catAx>
        <c:axId val="70772224"/>
        <c:scaling>
          <c:orientation val="minMax"/>
        </c:scaling>
        <c:axPos val="b"/>
        <c:tickLblPos val="nextTo"/>
        <c:crossAx val="70773760"/>
        <c:crosses val="autoZero"/>
        <c:auto val="1"/>
        <c:lblAlgn val="ctr"/>
        <c:lblOffset val="100"/>
      </c:catAx>
      <c:valAx>
        <c:axId val="70773760"/>
        <c:scaling>
          <c:orientation val="minMax"/>
        </c:scaling>
        <c:axPos val="l"/>
        <c:majorGridlines/>
        <c:numFmt formatCode="General" sourceLinked="1"/>
        <c:tickLblPos val="nextTo"/>
        <c:crossAx val="70772224"/>
        <c:crosses val="autoZero"/>
        <c:crossBetween val="between"/>
      </c:valAx>
      <c:spPr>
        <a:solidFill>
          <a:schemeClr val="tx1"/>
        </a:solidFill>
        <a:ln w="25400">
          <a:noFill/>
        </a:ln>
      </c:spPr>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MX"/>
  <c:chart>
    <c:plotArea>
      <c:layout/>
      <c:lineChart>
        <c:grouping val="standard"/>
        <c:ser>
          <c:idx val="0"/>
          <c:order val="0"/>
          <c:marker>
            <c:symbol val="square"/>
            <c:size val="5"/>
            <c:spPr>
              <a:ln w="15875"/>
            </c:spPr>
          </c:marker>
          <c:dLbls>
            <c:showVal val="1"/>
          </c:dLbls>
          <c:cat>
            <c:numRef>
              <c:f>Hoja1!$D$4:$D$10</c:f>
              <c:numCache>
                <c:formatCode>General</c:formatCode>
                <c:ptCount val="7"/>
                <c:pt idx="0">
                  <c:v>1982</c:v>
                </c:pt>
                <c:pt idx="1">
                  <c:v>1987</c:v>
                </c:pt>
                <c:pt idx="2">
                  <c:v>1992</c:v>
                </c:pt>
                <c:pt idx="3">
                  <c:v>1996</c:v>
                </c:pt>
                <c:pt idx="4">
                  <c:v>2006</c:v>
                </c:pt>
                <c:pt idx="5">
                  <c:v>2009</c:v>
                </c:pt>
                <c:pt idx="6">
                  <c:v>2014</c:v>
                </c:pt>
              </c:numCache>
            </c:numRef>
          </c:cat>
          <c:val>
            <c:numRef>
              <c:f>Hoja1!$E$4:$E$10</c:f>
              <c:numCache>
                <c:formatCode>General</c:formatCode>
                <c:ptCount val="7"/>
                <c:pt idx="0">
                  <c:v>119</c:v>
                </c:pt>
                <c:pt idx="1">
                  <c:v>99</c:v>
                </c:pt>
                <c:pt idx="2">
                  <c:v>91</c:v>
                </c:pt>
                <c:pt idx="3">
                  <c:v>81</c:v>
                </c:pt>
                <c:pt idx="4">
                  <c:v>68</c:v>
                </c:pt>
                <c:pt idx="5">
                  <c:v>77</c:v>
                </c:pt>
                <c:pt idx="6">
                  <c:v>85</c:v>
                </c:pt>
              </c:numCache>
            </c:numRef>
          </c:val>
        </c:ser>
        <c:marker val="1"/>
        <c:axId val="59646720"/>
        <c:axId val="59648256"/>
      </c:lineChart>
      <c:catAx>
        <c:axId val="59646720"/>
        <c:scaling>
          <c:orientation val="minMax"/>
        </c:scaling>
        <c:axPos val="b"/>
        <c:numFmt formatCode="General" sourceLinked="1"/>
        <c:tickLblPos val="nextTo"/>
        <c:crossAx val="59648256"/>
        <c:crosses val="autoZero"/>
        <c:auto val="1"/>
        <c:lblAlgn val="ctr"/>
        <c:lblOffset val="50"/>
      </c:catAx>
      <c:valAx>
        <c:axId val="59648256"/>
        <c:scaling>
          <c:orientation val="minMax"/>
        </c:scaling>
        <c:axPos val="l"/>
        <c:majorGridlines/>
        <c:numFmt formatCode="General" sourceLinked="1"/>
        <c:tickLblPos val="nextTo"/>
        <c:crossAx val="59646720"/>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MX"/>
  <c:chart>
    <c:title>
      <c:layout>
        <c:manualLayout>
          <c:xMode val="edge"/>
          <c:yMode val="edge"/>
          <c:x val="0.13192495519821471"/>
          <c:y val="3.5273858460171163E-2"/>
        </c:manualLayout>
      </c:layout>
      <c:spPr>
        <a:noFill/>
        <a:ln>
          <a:noFill/>
        </a:ln>
        <a:effectLst/>
      </c:spPr>
      <c:txPr>
        <a:bodyPr rot="0" spcFirstLastPara="1" vertOverflow="ellipsis" vert="horz" wrap="square" anchor="ctr" anchorCtr="1"/>
        <a:lstStyle/>
        <a:p>
          <a:pPr>
            <a:defRPr sz="1400" b="1" i="0" u="none" strike="noStrike" kern="1200" cap="all" spc="50" baseline="0">
              <a:solidFill>
                <a:schemeClr val="bg1"/>
              </a:solidFill>
              <a:latin typeface="Times New Roman" panose="02020603050405020304" pitchFamily="18" charset="0"/>
              <a:ea typeface="+mn-ea"/>
              <a:cs typeface="Times New Roman" panose="02020603050405020304" pitchFamily="18" charset="0"/>
            </a:defRPr>
          </a:pPr>
          <a:endParaRPr lang="es-MX"/>
        </a:p>
      </c:txPr>
    </c:title>
    <c:plotArea>
      <c:layout/>
      <c:pieChart>
        <c:varyColors val="1"/>
        <c:ser>
          <c:idx val="0"/>
          <c:order val="0"/>
          <c:tx>
            <c:strRef>
              <c:f>[2]Hoja1!$C$2</c:f>
              <c:strCache>
                <c:ptCount val="1"/>
                <c:pt idx="0">
                  <c:v>1991</c:v>
                </c:pt>
              </c:strCache>
            </c:strRef>
          </c:tx>
          <c:spPr>
            <a:solidFill>
              <a:srgbClr val="FFFF00"/>
            </a:solidFill>
          </c:spPr>
          <c:dPt>
            <c:idx val="0"/>
            <c:spPr>
              <a:solidFill>
                <a:srgbClr val="FFFF00"/>
              </a:solidFill>
              <a:ln>
                <a:noFill/>
              </a:ln>
              <a:effectLst/>
              <a:scene3d>
                <a:camera prst="orthographicFront"/>
                <a:lightRig rig="brightRoom" dir="t"/>
              </a:scene3d>
              <a:sp3d prstMaterial="flat">
                <a:bevelT w="50800" h="101600" prst="angle"/>
                <a:contourClr>
                  <a:srgbClr val="000000"/>
                </a:contourClr>
              </a:sp3d>
            </c:spPr>
          </c:dPt>
          <c:dPt>
            <c:idx val="1"/>
            <c:spPr>
              <a:solidFill>
                <a:srgbClr val="92D050"/>
              </a:solidFill>
              <a:ln>
                <a:noFill/>
              </a:ln>
              <a:effectLst/>
              <a:scene3d>
                <a:camera prst="orthographicFront"/>
                <a:lightRig rig="brightRoom" dir="t"/>
              </a:scene3d>
              <a:sp3d prstMaterial="flat">
                <a:bevelT w="50800" h="101600" prst="angle"/>
                <a:contourClr>
                  <a:srgbClr val="000000"/>
                </a:contourClr>
              </a:sp3d>
            </c:spPr>
          </c:dPt>
          <c:dPt>
            <c:idx val="2"/>
            <c:spPr>
              <a:solidFill>
                <a:schemeClr val="bg1"/>
              </a:solidFill>
              <a:ln>
                <a:noFill/>
              </a:ln>
              <a:effectLst/>
              <a:scene3d>
                <a:camera prst="orthographicFront"/>
                <a:lightRig rig="brightRoom" dir="t"/>
              </a:scene3d>
              <a:sp3d prstMaterial="flat">
                <a:bevelT w="50800" h="101600" prst="angle"/>
                <a:contourClr>
                  <a:srgbClr val="000000"/>
                </a:contourClr>
              </a:sp3d>
            </c:spPr>
          </c:dPt>
          <c:dPt>
            <c:idx val="3"/>
            <c:spPr>
              <a:solidFill>
                <a:srgbClr val="00B0F0"/>
              </a:solidFill>
              <a:ln>
                <a:noFill/>
              </a:ln>
              <a:effectLst/>
              <a:scene3d>
                <a:camera prst="orthographicFront"/>
                <a:lightRig rig="brightRoom" dir="t"/>
              </a:scene3d>
              <a:sp3d prstMaterial="flat">
                <a:bevelT w="50800" h="101600" prst="angle"/>
                <a:contourClr>
                  <a:srgbClr val="000000"/>
                </a:contourClr>
              </a:sp3d>
            </c:spPr>
          </c:dPt>
          <c:dPt>
            <c:idx val="4"/>
            <c:spPr>
              <a:solidFill>
                <a:srgbClr val="FF33CC"/>
              </a:solidFill>
              <a:ln>
                <a:noFill/>
              </a:ln>
              <a:effectLst/>
              <a:scene3d>
                <a:camera prst="orthographicFront"/>
                <a:lightRig rig="brightRoom" dir="t"/>
              </a:scene3d>
              <a:sp3d prstMaterial="flat">
                <a:bevelT w="50800" h="101600" prst="angle"/>
                <a:contourClr>
                  <a:srgbClr val="000000"/>
                </a:contourClr>
              </a:sp3d>
            </c:spPr>
          </c:dPt>
          <c:dPt>
            <c:idx val="5"/>
            <c:spPr>
              <a:solidFill>
                <a:srgbClr val="FF9933"/>
              </a:solidFill>
              <a:ln>
                <a:noFill/>
              </a:ln>
              <a:effectLst/>
              <a:scene3d>
                <a:camera prst="orthographicFront"/>
                <a:lightRig rig="brightRoom" dir="t"/>
              </a:scene3d>
              <a:sp3d prstMaterial="flat">
                <a:bevelT w="50800" h="101600" prst="angle"/>
                <a:contourClr>
                  <a:srgbClr val="000000"/>
                </a:contourClr>
              </a:sp3d>
            </c:spPr>
          </c:dPt>
          <c:dPt>
            <c:idx val="6"/>
            <c:spPr>
              <a:solidFill>
                <a:srgbClr val="FFFF00"/>
              </a:solidFill>
              <a:ln>
                <a:noFill/>
              </a:ln>
              <a:effectLst/>
              <a:scene3d>
                <a:camera prst="orthographicFront"/>
                <a:lightRig rig="brightRoom" dir="t"/>
              </a:scene3d>
              <a:sp3d prstMaterial="flat">
                <a:bevelT w="50800" h="101600" prst="angle"/>
                <a:contourClr>
                  <a:srgbClr val="000000"/>
                </a:contourClr>
              </a:sp3d>
            </c:spPr>
          </c:dPt>
          <c:dLbls>
            <c:dLbl>
              <c:idx val="0"/>
              <c:layout>
                <c:manualLayout>
                  <c:x val="-7.258870671650143E-2"/>
                  <c:y val="0.15527594381536541"/>
                </c:manualLayout>
              </c:layout>
              <c:tx>
                <c:rich>
                  <a:bodyPr rot="0" spcFirstLastPara="1" vertOverflow="ellipsis" vert="horz" wrap="square" anchor="ctr" anchorCtr="1"/>
                  <a:lstStyle/>
                  <a:p>
                    <a:pPr>
                      <a:defRPr sz="900" b="1" i="0" u="none" strike="noStrike" kern="1200" baseline="0">
                        <a:solidFill>
                          <a:srgbClr val="FF0000"/>
                        </a:solidFill>
                        <a:latin typeface="Times New Roman" panose="02020603050405020304" pitchFamily="18" charset="0"/>
                        <a:ea typeface="+mn-ea"/>
                        <a:cs typeface="Times New Roman" panose="02020603050405020304" pitchFamily="18" charset="0"/>
                      </a:defRPr>
                    </a:pPr>
                    <a:r>
                      <a:rPr lang="en-US" baseline="0">
                        <a:solidFill>
                          <a:srgbClr val="FF0000"/>
                        </a:solidFill>
                      </a:rPr>
                      <a:t>12.7%</a:t>
                    </a:r>
                  </a:p>
                </c:rich>
              </c:tx>
              <c:spPr>
                <a:noFill/>
                <a:ln>
                  <a:noFill/>
                </a:ln>
                <a:effectLst/>
              </c:spPr>
              <c:dLblPos val="bestFit"/>
              <c:showVal val="1"/>
              <c:extLst>
                <c:ext xmlns:c15="http://schemas.microsoft.com/office/drawing/2012/chart" uri="{CE6537A1-D6FC-4f65-9D91-7224C49458BB}">
                  <c15:layout/>
                </c:ext>
              </c:extLst>
            </c:dLbl>
            <c:dLbl>
              <c:idx val="1"/>
              <c:layout/>
              <c:tx>
                <c:rich>
                  <a:bodyPr/>
                  <a:lstStyle/>
                  <a:p>
                    <a:r>
                      <a:rPr lang="en-US"/>
                      <a:t>26.7%</a:t>
                    </a:r>
                  </a:p>
                </c:rich>
              </c:tx>
              <c:dLblPos val="inEnd"/>
              <c:showVal val="1"/>
              <c:extLst>
                <c:ext xmlns:c15="http://schemas.microsoft.com/office/drawing/2012/chart" uri="{CE6537A1-D6FC-4f65-9D91-7224C49458BB}">
                  <c15:layout/>
                </c:ext>
              </c:extLst>
            </c:dLbl>
            <c:dLbl>
              <c:idx val="2"/>
              <c:layout/>
              <c:tx>
                <c:rich>
                  <a:bodyPr/>
                  <a:lstStyle/>
                  <a:p>
                    <a:r>
                      <a:rPr lang="en-US">
                        <a:solidFill>
                          <a:schemeClr val="tx1"/>
                        </a:solidFill>
                      </a:rPr>
                      <a:t>25.2%</a:t>
                    </a:r>
                  </a:p>
                </c:rich>
              </c:tx>
              <c:dLblPos val="inEnd"/>
              <c:showVal val="1"/>
              <c:extLst>
                <c:ext xmlns:c15="http://schemas.microsoft.com/office/drawing/2012/chart" uri="{CE6537A1-D6FC-4f65-9D91-7224C49458BB}">
                  <c15:layout/>
                </c:ext>
              </c:extLst>
            </c:dLbl>
            <c:dLbl>
              <c:idx val="3"/>
              <c:layout/>
              <c:tx>
                <c:rich>
                  <a:bodyPr/>
                  <a:lstStyle/>
                  <a:p>
                    <a:r>
                      <a:rPr lang="en-US"/>
                      <a:t>18.7%</a:t>
                    </a:r>
                  </a:p>
                </c:rich>
              </c:tx>
              <c:dLblPos val="inEnd"/>
              <c:showVal val="1"/>
              <c:extLst>
                <c:ext xmlns:c15="http://schemas.microsoft.com/office/drawing/2012/chart" uri="{CE6537A1-D6FC-4f65-9D91-7224C49458BB}">
                  <c15:layout/>
                </c:ext>
              </c:extLst>
            </c:dLbl>
            <c:dLbl>
              <c:idx val="4"/>
              <c:layout/>
              <c:tx>
                <c:rich>
                  <a:bodyPr/>
                  <a:lstStyle/>
                  <a:p>
                    <a:r>
                      <a:rPr lang="en-US"/>
                      <a:t>11.8%</a:t>
                    </a:r>
                  </a:p>
                </c:rich>
              </c:tx>
              <c:dLblPos val="inEnd"/>
              <c:showVal val="1"/>
              <c:extLst>
                <c:ext xmlns:c15="http://schemas.microsoft.com/office/drawing/2012/chart" uri="{CE6537A1-D6FC-4f65-9D91-7224C49458BB}">
                  <c15:layout/>
                </c:ext>
              </c:extLst>
            </c:dLbl>
            <c:dLbl>
              <c:idx val="5"/>
              <c:layout>
                <c:manualLayout>
                  <c:x val="-1.7310436803343196E-2"/>
                  <c:y val="-2.2640168191771018E-3"/>
                </c:manualLayout>
              </c:layout>
              <c:tx>
                <c:rich>
                  <a:bodyPr rot="0" spcFirstLastPara="1" vertOverflow="ellipsis" vert="horz" wrap="square" anchor="ctr" anchorCtr="1"/>
                  <a:lstStyle/>
                  <a:p>
                    <a:pPr>
                      <a:defRPr sz="900" b="1" i="0" u="none" strike="noStrike" kern="1200" baseline="0">
                        <a:solidFill>
                          <a:schemeClr val="bg1"/>
                        </a:solidFill>
                        <a:latin typeface="Times New Roman" panose="02020603050405020304" pitchFamily="18" charset="0"/>
                        <a:ea typeface="+mn-ea"/>
                        <a:cs typeface="Times New Roman" panose="02020603050405020304" pitchFamily="18" charset="0"/>
                      </a:defRPr>
                    </a:pPr>
                    <a:r>
                      <a:rPr lang="en-US" baseline="0">
                        <a:solidFill>
                          <a:schemeClr val="bg1"/>
                        </a:solidFill>
                      </a:rPr>
                      <a:t>4.3%</a:t>
                    </a:r>
                  </a:p>
                  <a:p>
                    <a:pPr>
                      <a:defRPr sz="900" b="1"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baseline="0">
                      <a:solidFill>
                        <a:schemeClr val="bg1"/>
                      </a:solidFill>
                    </a:endParaRPr>
                  </a:p>
                </c:rich>
              </c:tx>
              <c:spPr>
                <a:noFill/>
                <a:ln>
                  <a:noFill/>
                </a:ln>
                <a:effectLst/>
              </c:spPr>
              <c:dLblPos val="bestFit"/>
              <c:showVal val="1"/>
              <c:extLst>
                <c:ext xmlns:c15="http://schemas.microsoft.com/office/drawing/2012/chart" uri="{CE6537A1-D6FC-4f65-9D91-7224C49458BB}">
                  <c15:layout/>
                </c:ext>
              </c:extLst>
            </c:dLbl>
            <c:dLbl>
              <c:idx val="6"/>
              <c:layout>
                <c:manualLayout>
                  <c:x val="2.4648246648377052E-2"/>
                  <c:y val="2.3739651478216592E-2"/>
                </c:manualLayout>
              </c:layout>
              <c:tx>
                <c:rich>
                  <a:bodyPr rot="0" spcFirstLastPara="1" vertOverflow="ellipsis" vert="horz" wrap="square" anchor="ctr" anchorCtr="1"/>
                  <a:lstStyle/>
                  <a:p>
                    <a:pPr>
                      <a:defRPr sz="900" b="1" i="0" u="none" strike="noStrike" kern="1200" baseline="0">
                        <a:solidFill>
                          <a:schemeClr val="bg1"/>
                        </a:solidFill>
                        <a:latin typeface="Times New Roman" panose="02020603050405020304" pitchFamily="18" charset="0"/>
                        <a:ea typeface="+mn-ea"/>
                        <a:cs typeface="Times New Roman" panose="02020603050405020304" pitchFamily="18" charset="0"/>
                      </a:defRPr>
                    </a:pPr>
                    <a:r>
                      <a:rPr lang="en-US" baseline="0" dirty="0">
                        <a:solidFill>
                          <a:schemeClr val="bg1"/>
                        </a:solidFill>
                      </a:rPr>
                      <a:t>0.6%</a:t>
                    </a:r>
                  </a:p>
                </c:rich>
              </c:tx>
              <c:spPr>
                <a:noFill/>
                <a:ln>
                  <a:noFill/>
                </a:ln>
                <a:effectLst/>
              </c:spPr>
              <c:dLblPos val="bestFit"/>
              <c:showVal val="1"/>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900" b="1" i="0" u="none" strike="noStrike" kern="1200" baseline="0">
                    <a:solidFill>
                      <a:schemeClr val="lt1"/>
                    </a:solidFill>
                    <a:latin typeface="Times New Roman" panose="02020603050405020304" pitchFamily="18" charset="0"/>
                    <a:ea typeface="+mn-ea"/>
                    <a:cs typeface="Times New Roman" panose="02020603050405020304" pitchFamily="18" charset="0"/>
                  </a:defRPr>
                </a:pPr>
                <a:endParaRPr lang="es-MX"/>
              </a:p>
            </c:txPr>
            <c:dLblPos val="inEnd"/>
            <c:showVal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[2]Hoja1!$B$3:$B$9</c:f>
              <c:strCache>
                <c:ptCount val="7"/>
                <c:pt idx="0">
                  <c:v>15 a 19 años</c:v>
                </c:pt>
                <c:pt idx="1">
                  <c:v>20 a 24 años</c:v>
                </c:pt>
                <c:pt idx="2">
                  <c:v>25 a 29 años</c:v>
                </c:pt>
                <c:pt idx="3">
                  <c:v>30 a 34 años</c:v>
                </c:pt>
                <c:pt idx="4">
                  <c:v>35 a 39 años</c:v>
                </c:pt>
                <c:pt idx="5">
                  <c:v>40 a 44 años</c:v>
                </c:pt>
                <c:pt idx="6">
                  <c:v>45 a 49 años</c:v>
                </c:pt>
              </c:strCache>
            </c:strRef>
          </c:cat>
          <c:val>
            <c:numRef>
              <c:f>[2]Hoja1!$C$3:$C$9</c:f>
              <c:numCache>
                <c:formatCode>General</c:formatCode>
                <c:ptCount val="7"/>
                <c:pt idx="0">
                  <c:v>0.127</c:v>
                </c:pt>
                <c:pt idx="1">
                  <c:v>0.26700000000000002</c:v>
                </c:pt>
                <c:pt idx="2">
                  <c:v>0.252</c:v>
                </c:pt>
                <c:pt idx="3">
                  <c:v>0.18700000000000017</c:v>
                </c:pt>
                <c:pt idx="4">
                  <c:v>0.11799999999999998</c:v>
                </c:pt>
                <c:pt idx="5">
                  <c:v>4.3000000000000003E-2</c:v>
                </c:pt>
                <c:pt idx="6">
                  <c:v>6.0000000000000062E-3</c:v>
                </c:pt>
              </c:numCache>
            </c:numRef>
          </c:val>
        </c:ser>
        <c:dLbls>
          <c:showPercent val="1"/>
        </c:dLbls>
        <c:firstSliceAng val="0"/>
      </c:pieChart>
      <c:spPr>
        <a:noFill/>
        <a:ln>
          <a:noFill/>
        </a:ln>
        <a:effectLst/>
      </c:spPr>
    </c:plotArea>
    <c:plotVisOnly val="1"/>
    <c:dispBlanksAs val="zero"/>
  </c:chart>
  <c:spPr>
    <a:solidFill>
      <a:schemeClr val="tx1"/>
    </a:solidFill>
    <a:ln w="9525" cap="flat" cmpd="sng" algn="ctr">
      <a:solidFill>
        <a:schemeClr val="tx1">
          <a:lumMod val="15000"/>
          <a:lumOff val="85000"/>
        </a:schemeClr>
      </a:solidFill>
      <a:round/>
    </a:ln>
    <a:effectLst/>
  </c:spPr>
  <c:txPr>
    <a:bodyPr/>
    <a:lstStyle/>
    <a:p>
      <a:pPr>
        <a:defRPr>
          <a:latin typeface="Times New Roman" panose="02020603050405020304" pitchFamily="18" charset="0"/>
          <a:cs typeface="Times New Roman" panose="02020603050405020304" pitchFamily="18" charset="0"/>
        </a:defRPr>
      </a:pPr>
      <a:endParaRPr lang="es-MX"/>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MX"/>
  <c:chart>
    <c:title>
      <c:layout>
        <c:manualLayout>
          <c:xMode val="edge"/>
          <c:yMode val="edge"/>
          <c:x val="0.12575296511769696"/>
          <c:y val="6.466874051031371E-2"/>
        </c:manualLayout>
      </c:layout>
      <c:spPr>
        <a:noFill/>
        <a:ln>
          <a:noFill/>
        </a:ln>
        <a:effectLst/>
      </c:spPr>
      <c:txPr>
        <a:bodyPr rot="0" spcFirstLastPara="1" vertOverflow="ellipsis" vert="horz" wrap="square" anchor="ctr" anchorCtr="1"/>
        <a:lstStyle/>
        <a:p>
          <a:pPr>
            <a:defRPr sz="1400" b="1" i="0" u="none" strike="noStrike" kern="1200" cap="all" spc="50" baseline="0">
              <a:solidFill>
                <a:schemeClr val="bg1"/>
              </a:solidFill>
              <a:latin typeface="Times New Roman" panose="02020603050405020304" pitchFamily="18" charset="0"/>
              <a:ea typeface="+mn-ea"/>
              <a:cs typeface="Times New Roman" panose="02020603050405020304" pitchFamily="18" charset="0"/>
            </a:defRPr>
          </a:pPr>
          <a:endParaRPr lang="es-MX"/>
        </a:p>
      </c:txPr>
    </c:title>
    <c:plotArea>
      <c:layout/>
      <c:pieChart>
        <c:varyColors val="1"/>
        <c:ser>
          <c:idx val="0"/>
          <c:order val="0"/>
          <c:tx>
            <c:strRef>
              <c:f>[2]Hoja1!$C$32</c:f>
              <c:strCache>
                <c:ptCount val="1"/>
                <c:pt idx="0">
                  <c:v>2005</c:v>
                </c:pt>
              </c:strCache>
            </c:strRef>
          </c:tx>
          <c:dPt>
            <c:idx val="0"/>
            <c:spPr>
              <a:solidFill>
                <a:srgbClr val="FFFF00"/>
              </a:solidFill>
              <a:ln>
                <a:noFill/>
              </a:ln>
              <a:effectLst/>
              <a:scene3d>
                <a:camera prst="orthographicFront"/>
                <a:lightRig rig="brightRoom" dir="t"/>
              </a:scene3d>
              <a:sp3d prstMaterial="flat">
                <a:bevelT w="50800" h="101600" prst="angle"/>
                <a:contourClr>
                  <a:srgbClr val="000000"/>
                </a:contourClr>
              </a:sp3d>
            </c:spPr>
          </c:dPt>
          <c:dPt>
            <c:idx val="1"/>
            <c:spPr>
              <a:solidFill>
                <a:srgbClr val="92D050"/>
              </a:solidFill>
              <a:ln>
                <a:noFill/>
              </a:ln>
              <a:effectLst/>
              <a:scene3d>
                <a:camera prst="orthographicFront"/>
                <a:lightRig rig="brightRoom" dir="t"/>
              </a:scene3d>
              <a:sp3d prstMaterial="flat">
                <a:bevelT w="50800" h="101600" prst="angle"/>
                <a:contourClr>
                  <a:srgbClr val="000000"/>
                </a:contourClr>
              </a:sp3d>
            </c:spPr>
          </c:dPt>
          <c:dPt>
            <c:idx val="2"/>
            <c:spPr>
              <a:solidFill>
                <a:schemeClr val="bg1"/>
              </a:solidFill>
              <a:ln>
                <a:noFill/>
              </a:ln>
              <a:effectLst/>
              <a:scene3d>
                <a:camera prst="orthographicFront"/>
                <a:lightRig rig="brightRoom" dir="t"/>
              </a:scene3d>
              <a:sp3d prstMaterial="flat">
                <a:bevelT w="50800" h="101600" prst="angle"/>
                <a:contourClr>
                  <a:srgbClr val="000000"/>
                </a:contourClr>
              </a:sp3d>
            </c:spPr>
          </c:dPt>
          <c:dPt>
            <c:idx val="3"/>
            <c:spPr>
              <a:solidFill>
                <a:srgbClr val="00B0F0"/>
              </a:solidFill>
              <a:ln>
                <a:noFill/>
              </a:ln>
              <a:effectLst/>
              <a:scene3d>
                <a:camera prst="orthographicFront"/>
                <a:lightRig rig="brightRoom" dir="t"/>
              </a:scene3d>
              <a:sp3d prstMaterial="flat">
                <a:bevelT w="50800" h="101600" prst="angle"/>
                <a:contourClr>
                  <a:srgbClr val="000000"/>
                </a:contourClr>
              </a:sp3d>
            </c:spPr>
          </c:dPt>
          <c:dPt>
            <c:idx val="4"/>
            <c:spPr>
              <a:solidFill>
                <a:srgbClr val="FF33CC"/>
              </a:solidFill>
              <a:ln>
                <a:noFill/>
              </a:ln>
              <a:effectLst/>
              <a:scene3d>
                <a:camera prst="orthographicFront"/>
                <a:lightRig rig="brightRoom" dir="t"/>
              </a:scene3d>
              <a:sp3d prstMaterial="flat">
                <a:bevelT w="50800" h="101600" prst="angle"/>
                <a:contourClr>
                  <a:srgbClr val="000000"/>
                </a:contourClr>
              </a:sp3d>
            </c:spPr>
          </c:dPt>
          <c:dPt>
            <c:idx val="5"/>
            <c:spPr>
              <a:solidFill>
                <a:srgbClr val="FF9933"/>
              </a:solidFill>
              <a:ln>
                <a:noFill/>
              </a:ln>
              <a:effectLst/>
              <a:scene3d>
                <a:camera prst="orthographicFront"/>
                <a:lightRig rig="brightRoom" dir="t"/>
              </a:scene3d>
              <a:sp3d prstMaterial="flat">
                <a:bevelT w="50800" h="101600" prst="angle"/>
                <a:contourClr>
                  <a:srgbClr val="000000"/>
                </a:contourClr>
              </a:sp3d>
            </c:spPr>
          </c:dPt>
          <c:dPt>
            <c:idx val="6"/>
            <c:spPr>
              <a:solidFill>
                <a:schemeClr val="accent1">
                  <a:lumMod val="60000"/>
                </a:schemeClr>
              </a:solidFill>
              <a:ln>
                <a:noFill/>
              </a:ln>
              <a:effectLst/>
              <a:scene3d>
                <a:camera prst="orthographicFront"/>
                <a:lightRig rig="brightRoom" dir="t"/>
              </a:scene3d>
              <a:sp3d prstMaterial="flat">
                <a:bevelT w="50800" h="101600" prst="angle"/>
                <a:contourClr>
                  <a:srgbClr val="000000"/>
                </a:contourClr>
              </a:sp3d>
            </c:spPr>
          </c:dPt>
          <c:dLbls>
            <c:dLbl>
              <c:idx val="0"/>
              <c:layout>
                <c:manualLayout>
                  <c:x val="-6.7085742912841334E-2"/>
                  <c:y val="0.16967806508870867"/>
                </c:manualLayout>
              </c:layout>
              <c:tx>
                <c:rich>
                  <a:bodyPr rot="0" spcFirstLastPara="1" vertOverflow="ellipsis" vert="horz" wrap="square" anchor="ctr" anchorCtr="1"/>
                  <a:lstStyle/>
                  <a:p>
                    <a:pPr>
                      <a:defRPr sz="1200" b="1" i="0" u="none" strike="noStrike" kern="1200" baseline="0">
                        <a:solidFill>
                          <a:srgbClr val="FF0000"/>
                        </a:solidFill>
                        <a:latin typeface="Times New Roman" panose="02020603050405020304" pitchFamily="18" charset="0"/>
                        <a:ea typeface="+mn-ea"/>
                        <a:cs typeface="Times New Roman" panose="02020603050405020304" pitchFamily="18" charset="0"/>
                      </a:defRPr>
                    </a:pPr>
                    <a:r>
                      <a:rPr lang="en-US" sz="1100" baseline="0" dirty="0">
                        <a:solidFill>
                          <a:srgbClr val="FF0000"/>
                        </a:solidFill>
                      </a:rPr>
                      <a:t>13.2</a:t>
                    </a:r>
                    <a:r>
                      <a:rPr lang="en-US" baseline="0" dirty="0">
                        <a:solidFill>
                          <a:srgbClr val="FF0000"/>
                        </a:solidFill>
                      </a:rPr>
                      <a:t>%</a:t>
                    </a:r>
                  </a:p>
                </c:rich>
              </c:tx>
              <c:spPr>
                <a:noFill/>
                <a:ln>
                  <a:noFill/>
                </a:ln>
                <a:effectLst/>
              </c:spPr>
              <c:dLblPos val="bestFit"/>
              <c:showVal val="1"/>
              <c:extLst>
                <c:ext xmlns:c15="http://schemas.microsoft.com/office/drawing/2012/chart" uri="{CE6537A1-D6FC-4f65-9D91-7224C49458BB}">
                  <c15:layout/>
                </c:ext>
              </c:extLst>
            </c:dLbl>
            <c:dLbl>
              <c:idx val="1"/>
              <c:layout/>
              <c:tx>
                <c:rich>
                  <a:bodyPr/>
                  <a:lstStyle/>
                  <a:p>
                    <a:r>
                      <a:rPr lang="en-US"/>
                      <a:t>27.2%</a:t>
                    </a:r>
                  </a:p>
                </c:rich>
              </c:tx>
              <c:dLblPos val="inEnd"/>
              <c:showVal val="1"/>
              <c:extLst>
                <c:ext xmlns:c15="http://schemas.microsoft.com/office/drawing/2012/chart" uri="{CE6537A1-D6FC-4f65-9D91-7224C49458BB}">
                  <c15:layout/>
                </c:ext>
              </c:extLst>
            </c:dLbl>
            <c:dLbl>
              <c:idx val="2"/>
              <c:layout/>
              <c:tx>
                <c:rich>
                  <a:bodyPr rot="0" spcFirstLastPara="1" vertOverflow="ellipsis" vert="horz" wrap="square" anchor="ctr" anchorCtr="1"/>
                  <a:lstStyle/>
                  <a:p>
                    <a:pPr>
                      <a:defRPr sz="90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t>25.7%</a:t>
                    </a:r>
                  </a:p>
                  <a:p>
                    <a:pPr>
                      <a:defRPr sz="9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rich>
              </c:tx>
              <c:spPr>
                <a:noFill/>
                <a:ln>
                  <a:noFill/>
                </a:ln>
                <a:effectLst/>
              </c:spPr>
              <c:dLblPos val="inEnd"/>
              <c:showVal val="1"/>
              <c:extLst>
                <c:ext xmlns:c15="http://schemas.microsoft.com/office/drawing/2012/chart" uri="{CE6537A1-D6FC-4f65-9D91-7224C49458BB}">
                  <c15:layout/>
                </c:ext>
              </c:extLst>
            </c:dLbl>
            <c:dLbl>
              <c:idx val="3"/>
              <c:layout/>
              <c:tx>
                <c:rich>
                  <a:bodyPr/>
                  <a:lstStyle/>
                  <a:p>
                    <a:r>
                      <a:rPr lang="en-US"/>
                      <a:t>20.0%</a:t>
                    </a:r>
                  </a:p>
                </c:rich>
              </c:tx>
              <c:dLblPos val="inEnd"/>
              <c:showVal val="1"/>
              <c:extLst>
                <c:ext xmlns:c15="http://schemas.microsoft.com/office/drawing/2012/chart" uri="{CE6537A1-D6FC-4f65-9D91-7224C49458BB}">
                  <c15:layout/>
                </c:ext>
              </c:extLst>
            </c:dLbl>
            <c:dLbl>
              <c:idx val="4"/>
              <c:layout/>
              <c:tx>
                <c:rich>
                  <a:bodyPr/>
                  <a:lstStyle/>
                  <a:p>
                    <a:r>
                      <a:rPr lang="en-US"/>
                      <a:t>9.8%</a:t>
                    </a:r>
                  </a:p>
                </c:rich>
              </c:tx>
              <c:dLblPos val="inEnd"/>
              <c:showVal val="1"/>
              <c:extLst>
                <c:ext xmlns:c15="http://schemas.microsoft.com/office/drawing/2012/chart" uri="{CE6537A1-D6FC-4f65-9D91-7224C49458BB}">
                  <c15:layout/>
                </c:ext>
              </c:extLst>
            </c:dLbl>
            <c:dLbl>
              <c:idx val="5"/>
              <c:layout>
                <c:manualLayout>
                  <c:x val="-3.3652650265189883E-2"/>
                  <c:y val="-1.9183379918993852E-4"/>
                </c:manualLayout>
              </c:layout>
              <c:tx>
                <c:rich>
                  <a:bodyPr rot="0" spcFirstLastPara="1" vertOverflow="ellipsis" vert="horz" wrap="square" anchor="ctr" anchorCtr="1"/>
                  <a:lstStyle/>
                  <a:p>
                    <a:pPr>
                      <a:defRPr sz="900" b="1" i="0" u="none" strike="noStrike" kern="1200" baseline="0">
                        <a:solidFill>
                          <a:schemeClr val="bg1"/>
                        </a:solidFill>
                        <a:latin typeface="Times New Roman" panose="02020603050405020304" pitchFamily="18" charset="0"/>
                        <a:ea typeface="+mn-ea"/>
                        <a:cs typeface="Times New Roman" panose="02020603050405020304" pitchFamily="18" charset="0"/>
                      </a:defRPr>
                    </a:pPr>
                    <a:r>
                      <a:rPr lang="en-US" baseline="0" dirty="0">
                        <a:solidFill>
                          <a:schemeClr val="bg1"/>
                        </a:solidFill>
                      </a:rPr>
                      <a:t>3.3%</a:t>
                    </a:r>
                  </a:p>
                </c:rich>
              </c:tx>
              <c:spPr>
                <a:noFill/>
                <a:ln>
                  <a:noFill/>
                </a:ln>
                <a:effectLst/>
              </c:spPr>
              <c:dLblPos val="bestFit"/>
              <c:showVal val="1"/>
              <c:extLst>
                <c:ext xmlns:c15="http://schemas.microsoft.com/office/drawing/2012/chart" uri="{CE6537A1-D6FC-4f65-9D91-7224C49458BB}">
                  <c15:layout/>
                </c:ext>
              </c:extLst>
            </c:dLbl>
            <c:dLbl>
              <c:idx val="6"/>
              <c:layout>
                <c:manualLayout>
                  <c:x val="5.835266442317146E-3"/>
                  <c:y val="4.6853087757544824E-3"/>
                </c:manualLayout>
              </c:layout>
              <c:tx>
                <c:rich>
                  <a:bodyPr rot="0" spcFirstLastPara="1" vertOverflow="ellipsis" vert="horz" wrap="square" anchor="ctr" anchorCtr="1"/>
                  <a:lstStyle/>
                  <a:p>
                    <a:pPr>
                      <a:defRPr sz="900" b="1" i="0" u="none" strike="noStrike" kern="1200" baseline="0">
                        <a:solidFill>
                          <a:schemeClr val="bg1"/>
                        </a:solidFill>
                        <a:latin typeface="Times New Roman" panose="02020603050405020304" pitchFamily="18" charset="0"/>
                        <a:ea typeface="+mn-ea"/>
                        <a:cs typeface="Times New Roman" panose="02020603050405020304" pitchFamily="18" charset="0"/>
                      </a:defRPr>
                    </a:pPr>
                    <a:r>
                      <a:rPr lang="en-US" baseline="0">
                        <a:solidFill>
                          <a:schemeClr val="bg1"/>
                        </a:solidFill>
                      </a:rPr>
                      <a:t>0.8%</a:t>
                    </a:r>
                  </a:p>
                </c:rich>
              </c:tx>
              <c:spPr>
                <a:noFill/>
                <a:ln>
                  <a:noFill/>
                </a:ln>
                <a:effectLst/>
              </c:spPr>
              <c:dLblPos val="bestFit"/>
              <c:showVal val="1"/>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900" b="1" i="0" u="none" strike="noStrike" kern="1200" baseline="0">
                    <a:solidFill>
                      <a:schemeClr val="lt1"/>
                    </a:solidFill>
                    <a:latin typeface="Times New Roman" panose="02020603050405020304" pitchFamily="18" charset="0"/>
                    <a:ea typeface="+mn-ea"/>
                    <a:cs typeface="Times New Roman" panose="02020603050405020304" pitchFamily="18" charset="0"/>
                  </a:defRPr>
                </a:pPr>
                <a:endParaRPr lang="es-MX"/>
              </a:p>
            </c:txPr>
            <c:dLblPos val="inEnd"/>
            <c:showVal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[2]Hoja1!$B$33:$B$39</c:f>
              <c:strCache>
                <c:ptCount val="7"/>
                <c:pt idx="0">
                  <c:v>15 a 19 años</c:v>
                </c:pt>
                <c:pt idx="1">
                  <c:v>20 a 24 años</c:v>
                </c:pt>
                <c:pt idx="2">
                  <c:v>25 a 29 años</c:v>
                </c:pt>
                <c:pt idx="3">
                  <c:v>30 a 34 años</c:v>
                </c:pt>
                <c:pt idx="4">
                  <c:v>35 a 39 años</c:v>
                </c:pt>
                <c:pt idx="5">
                  <c:v>40 a 44 años</c:v>
                </c:pt>
                <c:pt idx="6">
                  <c:v>45 a 49 años</c:v>
                </c:pt>
              </c:strCache>
            </c:strRef>
          </c:cat>
          <c:val>
            <c:numRef>
              <c:f>[2]Hoja1!$C$33:$C$39</c:f>
              <c:numCache>
                <c:formatCode>General</c:formatCode>
                <c:ptCount val="7"/>
                <c:pt idx="0">
                  <c:v>0.13200000000000001</c:v>
                </c:pt>
                <c:pt idx="1">
                  <c:v>0.27200000000000002</c:v>
                </c:pt>
                <c:pt idx="2">
                  <c:v>0.25700000000000001</c:v>
                </c:pt>
                <c:pt idx="3">
                  <c:v>0.2</c:v>
                </c:pt>
                <c:pt idx="4">
                  <c:v>9.8000000000000129E-2</c:v>
                </c:pt>
                <c:pt idx="5">
                  <c:v>3.3000000000000002E-2</c:v>
                </c:pt>
                <c:pt idx="6">
                  <c:v>8.0000000000000123E-3</c:v>
                </c:pt>
              </c:numCache>
            </c:numRef>
          </c:val>
        </c:ser>
        <c:dLbls>
          <c:showPercent val="1"/>
        </c:dLbls>
        <c:firstSliceAng val="0"/>
      </c:pieChart>
      <c:spPr>
        <a:noFill/>
        <a:ln w="25400">
          <a:noFill/>
        </a:ln>
        <a:effectLst/>
      </c:spPr>
    </c:plotArea>
    <c:plotVisOnly val="1"/>
    <c:dispBlanksAs val="zero"/>
  </c:chart>
  <c:spPr>
    <a:solidFill>
      <a:schemeClr val="tx1"/>
    </a:solidFill>
    <a:ln w="9525" cap="flat" cmpd="sng" algn="ctr">
      <a:solidFill>
        <a:schemeClr val="tx1">
          <a:lumMod val="15000"/>
          <a:lumOff val="85000"/>
        </a:schemeClr>
      </a:solidFill>
      <a:round/>
    </a:ln>
    <a:effectLst/>
  </c:spPr>
  <c:txPr>
    <a:bodyPr/>
    <a:lstStyle/>
    <a:p>
      <a:pPr>
        <a:defRPr>
          <a:latin typeface="Times New Roman" panose="02020603050405020304" pitchFamily="18" charset="0"/>
          <a:cs typeface="Times New Roman" panose="02020603050405020304" pitchFamily="18" charset="0"/>
        </a:defRPr>
      </a:pPr>
      <a:endParaRPr lang="es-MX"/>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MX"/>
  <c:chart>
    <c:title>
      <c:layout>
        <c:manualLayout>
          <c:xMode val="edge"/>
          <c:yMode val="edge"/>
          <c:x val="0.10030941559582025"/>
          <c:y val="6.0626944228419063E-2"/>
        </c:manualLayout>
      </c:layout>
      <c:spPr>
        <a:noFill/>
        <a:ln>
          <a:noFill/>
        </a:ln>
        <a:effectLst/>
      </c:spPr>
      <c:txPr>
        <a:bodyPr rot="0" spcFirstLastPara="1" vertOverflow="ellipsis" vert="horz" wrap="square" anchor="ctr" anchorCtr="1"/>
        <a:lstStyle/>
        <a:p>
          <a:pPr>
            <a:defRPr sz="1400" b="1" i="0" u="none" strike="noStrike" kern="1200" cap="all" spc="50" baseline="0">
              <a:solidFill>
                <a:schemeClr val="bg1"/>
              </a:solidFill>
              <a:latin typeface="Times New Roman" panose="02020603050405020304" pitchFamily="18" charset="0"/>
              <a:ea typeface="+mn-ea"/>
              <a:cs typeface="Times New Roman" panose="02020603050405020304" pitchFamily="18" charset="0"/>
            </a:defRPr>
          </a:pPr>
          <a:endParaRPr lang="es-MX"/>
        </a:p>
      </c:txPr>
    </c:title>
    <c:plotArea>
      <c:layout>
        <c:manualLayout>
          <c:layoutTarget val="inner"/>
          <c:xMode val="edge"/>
          <c:yMode val="edge"/>
          <c:x val="0.17313347879707824"/>
          <c:y val="0.10054512416717161"/>
          <c:w val="0.66444254709125217"/>
          <c:h val="0.7486253132385644"/>
        </c:manualLayout>
      </c:layout>
      <c:pieChart>
        <c:varyColors val="1"/>
        <c:ser>
          <c:idx val="0"/>
          <c:order val="0"/>
          <c:tx>
            <c:strRef>
              <c:f>[2]Hoja1!$C$47</c:f>
              <c:strCache>
                <c:ptCount val="1"/>
                <c:pt idx="0">
                  <c:v>2008</c:v>
                </c:pt>
              </c:strCache>
            </c:strRef>
          </c:tx>
          <c:dPt>
            <c:idx val="0"/>
            <c:spPr>
              <a:solidFill>
                <a:srgbClr val="FFFF00"/>
              </a:solidFill>
              <a:ln>
                <a:noFill/>
              </a:ln>
              <a:effectLst/>
              <a:scene3d>
                <a:camera prst="orthographicFront"/>
                <a:lightRig rig="brightRoom" dir="t"/>
              </a:scene3d>
              <a:sp3d prstMaterial="flat">
                <a:bevelT w="50800" h="101600" prst="angle"/>
                <a:contourClr>
                  <a:srgbClr val="000000"/>
                </a:contourClr>
              </a:sp3d>
            </c:spPr>
          </c:dPt>
          <c:dPt>
            <c:idx val="1"/>
            <c:spPr>
              <a:solidFill>
                <a:srgbClr val="92D050"/>
              </a:solidFill>
              <a:ln>
                <a:noFill/>
              </a:ln>
              <a:effectLst/>
              <a:scene3d>
                <a:camera prst="orthographicFront"/>
                <a:lightRig rig="brightRoom" dir="t"/>
              </a:scene3d>
              <a:sp3d prstMaterial="flat">
                <a:bevelT w="50800" h="101600" prst="angle"/>
                <a:contourClr>
                  <a:srgbClr val="000000"/>
                </a:contourClr>
              </a:sp3d>
            </c:spPr>
          </c:dPt>
          <c:dPt>
            <c:idx val="2"/>
            <c:spPr>
              <a:solidFill>
                <a:schemeClr val="bg1"/>
              </a:solidFill>
              <a:ln>
                <a:noFill/>
              </a:ln>
              <a:effectLst/>
              <a:scene3d>
                <a:camera prst="orthographicFront"/>
                <a:lightRig rig="brightRoom" dir="t"/>
              </a:scene3d>
              <a:sp3d prstMaterial="flat">
                <a:bevelT w="50800" h="101600" prst="angle"/>
                <a:contourClr>
                  <a:srgbClr val="000000"/>
                </a:contourClr>
              </a:sp3d>
            </c:spPr>
          </c:dPt>
          <c:dPt>
            <c:idx val="3"/>
            <c:spPr>
              <a:solidFill>
                <a:srgbClr val="00B0F0"/>
              </a:solidFill>
              <a:ln>
                <a:noFill/>
              </a:ln>
              <a:effectLst/>
              <a:scene3d>
                <a:camera prst="orthographicFront"/>
                <a:lightRig rig="brightRoom" dir="t"/>
              </a:scene3d>
              <a:sp3d prstMaterial="flat">
                <a:bevelT w="50800" h="101600" prst="angle"/>
                <a:contourClr>
                  <a:srgbClr val="000000"/>
                </a:contourClr>
              </a:sp3d>
            </c:spPr>
          </c:dPt>
          <c:dPt>
            <c:idx val="4"/>
            <c:spPr>
              <a:solidFill>
                <a:srgbClr val="FF33CC"/>
              </a:solidFill>
              <a:ln>
                <a:noFill/>
              </a:ln>
              <a:effectLst/>
              <a:scene3d>
                <a:camera prst="orthographicFront"/>
                <a:lightRig rig="brightRoom" dir="t"/>
              </a:scene3d>
              <a:sp3d prstMaterial="flat">
                <a:bevelT w="50800" h="101600" prst="angle"/>
                <a:contourClr>
                  <a:srgbClr val="000000"/>
                </a:contourClr>
              </a:sp3d>
            </c:spPr>
          </c:dPt>
          <c:dPt>
            <c:idx val="5"/>
            <c:spPr>
              <a:solidFill>
                <a:srgbClr val="FF9933"/>
              </a:solidFill>
              <a:ln>
                <a:noFill/>
              </a:ln>
              <a:effectLst/>
              <a:scene3d>
                <a:camera prst="orthographicFront"/>
                <a:lightRig rig="brightRoom" dir="t"/>
              </a:scene3d>
              <a:sp3d prstMaterial="flat">
                <a:bevelT w="50800" h="101600" prst="angle"/>
                <a:contourClr>
                  <a:srgbClr val="000000"/>
                </a:contourClr>
              </a:sp3d>
            </c:spPr>
          </c:dPt>
          <c:dPt>
            <c:idx val="6"/>
            <c:spPr>
              <a:solidFill>
                <a:schemeClr val="accent1">
                  <a:lumMod val="60000"/>
                </a:schemeClr>
              </a:solidFill>
              <a:ln>
                <a:noFill/>
              </a:ln>
              <a:effectLst/>
              <a:scene3d>
                <a:camera prst="orthographicFront"/>
                <a:lightRig rig="brightRoom" dir="t"/>
              </a:scene3d>
              <a:sp3d prstMaterial="flat">
                <a:bevelT w="50800" h="101600" prst="angle"/>
                <a:contourClr>
                  <a:srgbClr val="000000"/>
                </a:contourClr>
              </a:sp3d>
            </c:spPr>
          </c:dPt>
          <c:dLbls>
            <c:dLbl>
              <c:idx val="0"/>
              <c:layout/>
              <c:tx>
                <c:rich>
                  <a:bodyPr rot="0" spcFirstLastPara="1" vertOverflow="ellipsis" vert="horz" wrap="square" anchor="ctr" anchorCtr="1"/>
                  <a:lstStyle/>
                  <a:p>
                    <a:pPr>
                      <a:defRPr sz="1200" b="1" i="0" u="none" strike="noStrike" kern="1200" baseline="0">
                        <a:solidFill>
                          <a:srgbClr val="FF0000"/>
                        </a:solidFill>
                        <a:latin typeface="Times New Roman" panose="02020603050405020304" pitchFamily="18" charset="0"/>
                        <a:ea typeface="+mn-ea"/>
                        <a:cs typeface="Times New Roman" panose="02020603050405020304" pitchFamily="18" charset="0"/>
                      </a:defRPr>
                    </a:pPr>
                    <a:r>
                      <a:rPr lang="en-US" baseline="0" dirty="0">
                        <a:solidFill>
                          <a:srgbClr val="FF0000"/>
                        </a:solidFill>
                      </a:rPr>
                      <a:t>15.2%</a:t>
                    </a:r>
                  </a:p>
                </c:rich>
              </c:tx>
              <c:spPr>
                <a:noFill/>
                <a:ln>
                  <a:noFill/>
                </a:ln>
                <a:effectLst/>
              </c:spPr>
              <c:dLblPos val="inEnd"/>
              <c:showVal val="1"/>
              <c:extLst>
                <c:ext xmlns:c15="http://schemas.microsoft.com/office/drawing/2012/chart" uri="{CE6537A1-D6FC-4f65-9D91-7224C49458BB}">
                  <c15:layout/>
                </c:ext>
              </c:extLst>
            </c:dLbl>
            <c:dLbl>
              <c:idx val="1"/>
              <c:layout/>
              <c:tx>
                <c:rich>
                  <a:bodyPr/>
                  <a:lstStyle/>
                  <a:p>
                    <a:r>
                      <a:rPr lang="en-US"/>
                      <a:t>27.9%</a:t>
                    </a:r>
                  </a:p>
                  <a:p>
                    <a:endParaRPr lang="en-US"/>
                  </a:p>
                </c:rich>
              </c:tx>
              <c:dLblPos val="inEnd"/>
              <c:showVal val="1"/>
              <c:extLst>
                <c:ext xmlns:c15="http://schemas.microsoft.com/office/drawing/2012/chart" uri="{CE6537A1-D6FC-4f65-9D91-7224C49458BB}">
                  <c15:layout/>
                </c:ext>
              </c:extLst>
            </c:dLbl>
            <c:dLbl>
              <c:idx val="2"/>
              <c:layout/>
              <c:tx>
                <c:rich>
                  <a:bodyPr rot="0" spcFirstLastPara="1" vertOverflow="ellipsis" vert="horz" wrap="square" anchor="ctr" anchorCtr="1"/>
                  <a:lstStyle/>
                  <a:p>
                    <a:pPr>
                      <a:defRPr sz="90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t>26.1%</a:t>
                    </a:r>
                  </a:p>
                  <a:p>
                    <a:pPr>
                      <a:defRPr sz="9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rich>
              </c:tx>
              <c:spPr>
                <a:noFill/>
                <a:ln>
                  <a:noFill/>
                </a:ln>
                <a:effectLst/>
              </c:spPr>
              <c:dLblPos val="inEnd"/>
              <c:showVal val="1"/>
              <c:extLst>
                <c:ext xmlns:c15="http://schemas.microsoft.com/office/drawing/2012/chart" uri="{CE6537A1-D6FC-4f65-9D91-7224C49458BB}">
                  <c15:layout/>
                </c:ext>
              </c:extLst>
            </c:dLbl>
            <c:dLbl>
              <c:idx val="3"/>
              <c:layout/>
              <c:tx>
                <c:rich>
                  <a:bodyPr/>
                  <a:lstStyle/>
                  <a:p>
                    <a:r>
                      <a:rPr lang="en-US"/>
                      <a:t>19.1%</a:t>
                    </a:r>
                  </a:p>
                  <a:p>
                    <a:endParaRPr lang="en-US"/>
                  </a:p>
                </c:rich>
              </c:tx>
              <c:dLblPos val="inEnd"/>
              <c:showVal val="1"/>
              <c:extLst>
                <c:ext xmlns:c15="http://schemas.microsoft.com/office/drawing/2012/chart" uri="{CE6537A1-D6FC-4f65-9D91-7224C49458BB}">
                  <c15:layout/>
                </c:ext>
              </c:extLst>
            </c:dLbl>
            <c:dLbl>
              <c:idx val="4"/>
              <c:layout/>
              <c:tx>
                <c:rich>
                  <a:bodyPr/>
                  <a:lstStyle/>
                  <a:p>
                    <a:r>
                      <a:rPr lang="en-US"/>
                      <a:t>9.2%</a:t>
                    </a:r>
                  </a:p>
                  <a:p>
                    <a:endParaRPr lang="en-US"/>
                  </a:p>
                </c:rich>
              </c:tx>
              <c:dLblPos val="inEnd"/>
              <c:showVal val="1"/>
              <c:extLst>
                <c:ext xmlns:c15="http://schemas.microsoft.com/office/drawing/2012/chart" uri="{CE6537A1-D6FC-4f65-9D91-7224C49458BB}">
                  <c15:layout/>
                </c:ext>
              </c:extLst>
            </c:dLbl>
            <c:dLbl>
              <c:idx val="5"/>
              <c:layout>
                <c:manualLayout>
                  <c:x val="-6.7652698073757789E-2"/>
                  <c:y val="3.4338289549293494E-2"/>
                </c:manualLayout>
              </c:layout>
              <c:tx>
                <c:rich>
                  <a:bodyPr rot="0" spcFirstLastPara="1" vertOverflow="ellipsis" vert="horz" wrap="square" anchor="ctr" anchorCtr="1"/>
                  <a:lstStyle/>
                  <a:p>
                    <a:pPr>
                      <a:defRPr sz="900" b="1" i="0" u="none" strike="noStrike" kern="1200" baseline="0">
                        <a:solidFill>
                          <a:schemeClr val="bg1"/>
                        </a:solidFill>
                        <a:latin typeface="Times New Roman" panose="02020603050405020304" pitchFamily="18" charset="0"/>
                        <a:ea typeface="+mn-ea"/>
                        <a:cs typeface="Times New Roman" panose="02020603050405020304" pitchFamily="18" charset="0"/>
                      </a:defRPr>
                    </a:pPr>
                    <a:r>
                      <a:rPr lang="en-US" baseline="0">
                        <a:solidFill>
                          <a:schemeClr val="bg1"/>
                        </a:solidFill>
                      </a:rPr>
                      <a:t>2.1%</a:t>
                    </a:r>
                  </a:p>
                  <a:p>
                    <a:pPr>
                      <a:defRPr sz="900" b="1"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baseline="0">
                      <a:solidFill>
                        <a:schemeClr val="bg1"/>
                      </a:solidFill>
                    </a:endParaRPr>
                  </a:p>
                </c:rich>
              </c:tx>
              <c:spPr>
                <a:noFill/>
                <a:ln>
                  <a:noFill/>
                </a:ln>
                <a:effectLst/>
              </c:spPr>
              <c:dLblPos val="bestFit"/>
              <c:showVal val="1"/>
              <c:extLst>
                <c:ext xmlns:c15="http://schemas.microsoft.com/office/drawing/2012/chart" uri="{CE6537A1-D6FC-4f65-9D91-7224C49458BB}">
                  <c15:layout/>
                </c:ext>
              </c:extLst>
            </c:dLbl>
            <c:dLbl>
              <c:idx val="6"/>
              <c:layout>
                <c:manualLayout>
                  <c:x val="7.5021575692868867E-2"/>
                  <c:y val="2.1916264545952989E-2"/>
                </c:manualLayout>
              </c:layout>
              <c:tx>
                <c:rich>
                  <a:bodyPr rot="0" spcFirstLastPara="1" vertOverflow="ellipsis" vert="horz" wrap="square" anchor="ctr" anchorCtr="1"/>
                  <a:lstStyle/>
                  <a:p>
                    <a:pPr>
                      <a:defRPr sz="900" b="1" i="0" u="none" strike="noStrike" kern="1200" baseline="0">
                        <a:solidFill>
                          <a:schemeClr val="bg1"/>
                        </a:solidFill>
                        <a:latin typeface="Times New Roman" panose="02020603050405020304" pitchFamily="18" charset="0"/>
                        <a:ea typeface="+mn-ea"/>
                        <a:cs typeface="Times New Roman" panose="02020603050405020304" pitchFamily="18" charset="0"/>
                      </a:defRPr>
                    </a:pPr>
                    <a:r>
                      <a:rPr lang="en-US" baseline="0">
                        <a:solidFill>
                          <a:schemeClr val="bg1"/>
                        </a:solidFill>
                      </a:rPr>
                      <a:t>0.4%</a:t>
                    </a:r>
                  </a:p>
                  <a:p>
                    <a:pPr>
                      <a:defRPr sz="900" b="1"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baseline="0">
                      <a:solidFill>
                        <a:schemeClr val="bg1"/>
                      </a:solidFill>
                    </a:endParaRPr>
                  </a:p>
                </c:rich>
              </c:tx>
              <c:spPr>
                <a:noFill/>
                <a:ln>
                  <a:noFill/>
                </a:ln>
                <a:effectLst/>
              </c:spPr>
              <c:dLblPos val="bestFit"/>
              <c:showVal val="1"/>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900" b="1" i="0" u="none" strike="noStrike" kern="1200" baseline="0">
                    <a:solidFill>
                      <a:schemeClr val="lt1"/>
                    </a:solidFill>
                    <a:latin typeface="Times New Roman" panose="02020603050405020304" pitchFamily="18" charset="0"/>
                    <a:ea typeface="+mn-ea"/>
                    <a:cs typeface="Times New Roman" panose="02020603050405020304" pitchFamily="18" charset="0"/>
                  </a:defRPr>
                </a:pPr>
                <a:endParaRPr lang="es-MX"/>
              </a:p>
            </c:txPr>
            <c:dLblPos val="inEnd"/>
            <c:showVal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[2]Hoja1!$B$48:$B$54</c:f>
              <c:strCache>
                <c:ptCount val="7"/>
                <c:pt idx="0">
                  <c:v>15 a 19 años</c:v>
                </c:pt>
                <c:pt idx="1">
                  <c:v>20 a 24 años</c:v>
                </c:pt>
                <c:pt idx="2">
                  <c:v>25 a 29 años</c:v>
                </c:pt>
                <c:pt idx="3">
                  <c:v>30 a 34 años</c:v>
                </c:pt>
                <c:pt idx="4">
                  <c:v>35 a 39 años</c:v>
                </c:pt>
                <c:pt idx="5">
                  <c:v>40 a 44 años</c:v>
                </c:pt>
                <c:pt idx="6">
                  <c:v>45 a 49 años</c:v>
                </c:pt>
              </c:strCache>
            </c:strRef>
          </c:cat>
          <c:val>
            <c:numRef>
              <c:f>[2]Hoja1!$C$48:$C$54</c:f>
              <c:numCache>
                <c:formatCode>General</c:formatCode>
                <c:ptCount val="7"/>
                <c:pt idx="0">
                  <c:v>0.15200000000000016</c:v>
                </c:pt>
                <c:pt idx="1">
                  <c:v>0.27900000000000008</c:v>
                </c:pt>
                <c:pt idx="2">
                  <c:v>0.26100000000000001</c:v>
                </c:pt>
                <c:pt idx="3">
                  <c:v>0.191</c:v>
                </c:pt>
                <c:pt idx="4">
                  <c:v>9.2000000000000026E-2</c:v>
                </c:pt>
                <c:pt idx="5">
                  <c:v>2.1000000000000012E-2</c:v>
                </c:pt>
                <c:pt idx="6">
                  <c:v>4.0000000000000053E-3</c:v>
                </c:pt>
              </c:numCache>
            </c:numRef>
          </c:val>
        </c:ser>
        <c:dLbls>
          <c:showPercent val="1"/>
        </c:dLbls>
        <c:firstSliceAng val="0"/>
      </c:pieChart>
      <c:spPr>
        <a:noFill/>
        <a:ln>
          <a:noFill/>
        </a:ln>
        <a:effectLst/>
      </c:spPr>
    </c:plotArea>
    <c:plotVisOnly val="1"/>
    <c:dispBlanksAs val="zero"/>
  </c:chart>
  <c:spPr>
    <a:solidFill>
      <a:schemeClr val="tx1"/>
    </a:solidFill>
    <a:ln w="9525" cap="flat" cmpd="sng" algn="ctr">
      <a:solidFill>
        <a:schemeClr val="tx1">
          <a:lumMod val="15000"/>
          <a:lumOff val="85000"/>
        </a:schemeClr>
      </a:solidFill>
      <a:round/>
    </a:ln>
    <a:effectLst/>
  </c:spPr>
  <c:txPr>
    <a:bodyPr/>
    <a:lstStyle/>
    <a:p>
      <a:pPr>
        <a:defRPr>
          <a:latin typeface="Times New Roman" panose="02020603050405020304" pitchFamily="18" charset="0"/>
          <a:cs typeface="Times New Roman" panose="02020603050405020304" pitchFamily="18" charset="0"/>
        </a:defRPr>
      </a:pPr>
      <a:endParaRPr lang="es-MX"/>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MX"/>
  <c:chart>
    <c:plotArea>
      <c:layout/>
      <c:pieChart>
        <c:varyColors val="1"/>
        <c:ser>
          <c:idx val="0"/>
          <c:order val="0"/>
          <c:dPt>
            <c:idx val="0"/>
            <c:spPr>
              <a:solidFill>
                <a:srgbClr val="FFFF00"/>
              </a:solidFill>
            </c:spPr>
          </c:dPt>
          <c:dPt>
            <c:idx val="1"/>
            <c:spPr>
              <a:solidFill>
                <a:srgbClr val="92D050"/>
              </a:solidFill>
            </c:spPr>
          </c:dPt>
          <c:dPt>
            <c:idx val="2"/>
            <c:spPr>
              <a:solidFill>
                <a:schemeClr val="bg1"/>
              </a:solidFill>
            </c:spPr>
          </c:dPt>
          <c:dPt>
            <c:idx val="3"/>
            <c:spPr>
              <a:solidFill>
                <a:srgbClr val="00B0F0"/>
              </a:solidFill>
            </c:spPr>
          </c:dPt>
          <c:dPt>
            <c:idx val="4"/>
            <c:spPr>
              <a:solidFill>
                <a:srgbClr val="D719AE"/>
              </a:solidFill>
            </c:spPr>
          </c:dPt>
          <c:dPt>
            <c:idx val="5"/>
            <c:spPr>
              <a:solidFill>
                <a:srgbClr val="FF9933"/>
              </a:solidFill>
            </c:spPr>
          </c:dPt>
          <c:dPt>
            <c:idx val="6"/>
            <c:spPr>
              <a:solidFill>
                <a:srgbClr val="E22A49"/>
              </a:solidFill>
            </c:spPr>
          </c:dPt>
          <c:dLbls>
            <c:dLbl>
              <c:idx val="0"/>
              <c:spPr/>
              <c:txPr>
                <a:bodyPr/>
                <a:lstStyle/>
                <a:p>
                  <a:pPr>
                    <a:defRPr baseline="0">
                      <a:solidFill>
                        <a:srgbClr val="FF0000"/>
                      </a:solidFill>
                    </a:defRPr>
                  </a:pPr>
                  <a:endParaRPr lang="es-MX"/>
                </a:p>
              </c:txPr>
            </c:dLbl>
            <c:dLbl>
              <c:idx val="2"/>
              <c:spPr/>
              <c:txPr>
                <a:bodyPr/>
                <a:lstStyle/>
                <a:p>
                  <a:pPr>
                    <a:defRPr baseline="0">
                      <a:solidFill>
                        <a:schemeClr val="tx1"/>
                      </a:solidFill>
                    </a:defRPr>
                  </a:pPr>
                  <a:endParaRPr lang="es-MX"/>
                </a:p>
              </c:txPr>
            </c:dLbl>
            <c:txPr>
              <a:bodyPr/>
              <a:lstStyle/>
              <a:p>
                <a:pPr>
                  <a:defRPr baseline="0">
                    <a:solidFill>
                      <a:schemeClr val="bg1"/>
                    </a:solidFill>
                  </a:defRPr>
                </a:pPr>
                <a:endParaRPr lang="es-MX"/>
              </a:p>
            </c:txPr>
            <c:showVal val="1"/>
            <c:showLeaderLines val="1"/>
          </c:dLbls>
          <c:cat>
            <c:strRef>
              <c:f>Hoja1!$B$4:$B$10</c:f>
              <c:strCache>
                <c:ptCount val="7"/>
                <c:pt idx="0">
                  <c:v>15-19 años</c:v>
                </c:pt>
                <c:pt idx="1">
                  <c:v>20-24 años</c:v>
                </c:pt>
                <c:pt idx="2">
                  <c:v>25-29 años</c:v>
                </c:pt>
                <c:pt idx="3">
                  <c:v>30-34 años</c:v>
                </c:pt>
                <c:pt idx="4">
                  <c:v>35-39 años</c:v>
                </c:pt>
                <c:pt idx="5">
                  <c:v>40-44 años</c:v>
                </c:pt>
                <c:pt idx="6">
                  <c:v>45-49 años</c:v>
                </c:pt>
              </c:strCache>
            </c:strRef>
          </c:cat>
          <c:val>
            <c:numRef>
              <c:f>Hoja1!$C$4:$C$10</c:f>
              <c:numCache>
                <c:formatCode>0.0%</c:formatCode>
                <c:ptCount val="7"/>
                <c:pt idx="0">
                  <c:v>0.17460743389187236</c:v>
                </c:pt>
                <c:pt idx="1">
                  <c:v>0.2763632489638238</c:v>
                </c:pt>
                <c:pt idx="2">
                  <c:v>0.24377357621847867</c:v>
                </c:pt>
                <c:pt idx="3">
                  <c:v>0.17833820226290961</c:v>
                </c:pt>
                <c:pt idx="4">
                  <c:v>9.6843771277247789E-2</c:v>
                </c:pt>
                <c:pt idx="5">
                  <c:v>2.6972656801219241E-2</c:v>
                </c:pt>
                <c:pt idx="6">
                  <c:v>3.1011105844486126E-3</c:v>
                </c:pt>
              </c:numCache>
            </c:numRef>
          </c:val>
        </c:ser>
        <c:firstSliceAng val="0"/>
      </c:pieChart>
    </c:plotArea>
    <c:plotVisOnly val="1"/>
  </c:chart>
  <c:spPr>
    <a:solidFill>
      <a:prstClr val="black"/>
    </a:solidFill>
  </c:sp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s-MX"/>
  <c:chart>
    <c:plotArea>
      <c:layout/>
      <c:barChart>
        <c:barDir val="col"/>
        <c:grouping val="clustered"/>
        <c:ser>
          <c:idx val="0"/>
          <c:order val="0"/>
          <c:tx>
            <c:strRef>
              <c:f>Hoja1!$A$9</c:f>
              <c:strCache>
                <c:ptCount val="1"/>
                <c:pt idx="0">
                  <c:v>Distrito Federal</c:v>
                </c:pt>
              </c:strCache>
            </c:strRef>
          </c:tx>
          <c:spPr>
            <a:solidFill>
              <a:srgbClr val="00B0F0"/>
            </a:solidFill>
          </c:spPr>
          <c:dLbls>
            <c:txPr>
              <a:bodyPr/>
              <a:lstStyle/>
              <a:p>
                <a:pPr>
                  <a:defRPr>
                    <a:solidFill>
                      <a:schemeClr val="bg1"/>
                    </a:solidFill>
                  </a:defRPr>
                </a:pPr>
                <a:endParaRPr lang="es-MX"/>
              </a:p>
            </c:txPr>
            <c:showVal val="1"/>
          </c:dLbls>
          <c:cat>
            <c:strRef>
              <c:f>Hoja1!$B$7:$D$8</c:f>
              <c:strCache>
                <c:ptCount val="3"/>
                <c:pt idx="0">
                  <c:v>Hombres</c:v>
                </c:pt>
                <c:pt idx="1">
                  <c:v>Mujeres</c:v>
                </c:pt>
                <c:pt idx="2">
                  <c:v>Total*</c:v>
                </c:pt>
              </c:strCache>
            </c:strRef>
          </c:cat>
          <c:val>
            <c:numRef>
              <c:f>Hoja1!$B$9:$D$9</c:f>
              <c:numCache>
                <c:formatCode>General</c:formatCode>
                <c:ptCount val="3"/>
                <c:pt idx="0">
                  <c:v>6.5</c:v>
                </c:pt>
                <c:pt idx="1">
                  <c:v>11.3</c:v>
                </c:pt>
                <c:pt idx="2">
                  <c:v>9.6</c:v>
                </c:pt>
              </c:numCache>
            </c:numRef>
          </c:val>
        </c:ser>
        <c:ser>
          <c:idx val="1"/>
          <c:order val="1"/>
          <c:tx>
            <c:strRef>
              <c:f>Hoja1!$A$10</c:f>
              <c:strCache>
                <c:ptCount val="1"/>
                <c:pt idx="0">
                  <c:v>Nuevo León</c:v>
                </c:pt>
              </c:strCache>
            </c:strRef>
          </c:tx>
          <c:dLbls>
            <c:txPr>
              <a:bodyPr/>
              <a:lstStyle/>
              <a:p>
                <a:pPr>
                  <a:defRPr>
                    <a:solidFill>
                      <a:schemeClr val="bg1"/>
                    </a:solidFill>
                  </a:defRPr>
                </a:pPr>
                <a:endParaRPr lang="es-MX"/>
              </a:p>
            </c:txPr>
            <c:showVal val="1"/>
          </c:dLbls>
          <c:cat>
            <c:strRef>
              <c:f>Hoja1!$B$7:$D$8</c:f>
              <c:strCache>
                <c:ptCount val="3"/>
                <c:pt idx="0">
                  <c:v>Hombres</c:v>
                </c:pt>
                <c:pt idx="1">
                  <c:v>Mujeres</c:v>
                </c:pt>
                <c:pt idx="2">
                  <c:v>Total*</c:v>
                </c:pt>
              </c:strCache>
            </c:strRef>
          </c:cat>
          <c:val>
            <c:numRef>
              <c:f>Hoja1!$B$10:$D$10</c:f>
              <c:numCache>
                <c:formatCode>General</c:formatCode>
                <c:ptCount val="3"/>
                <c:pt idx="0">
                  <c:v>6</c:v>
                </c:pt>
                <c:pt idx="1">
                  <c:v>5.0999999999999996</c:v>
                </c:pt>
                <c:pt idx="2">
                  <c:v>5.7</c:v>
                </c:pt>
              </c:numCache>
            </c:numRef>
          </c:val>
        </c:ser>
        <c:axId val="69046272"/>
        <c:axId val="69047808"/>
      </c:barChart>
      <c:catAx>
        <c:axId val="69046272"/>
        <c:scaling>
          <c:orientation val="minMax"/>
        </c:scaling>
        <c:axPos val="b"/>
        <c:tickLblPos val="nextTo"/>
        <c:crossAx val="69047808"/>
        <c:crosses val="autoZero"/>
        <c:auto val="1"/>
        <c:lblAlgn val="ctr"/>
        <c:lblOffset val="100"/>
      </c:catAx>
      <c:valAx>
        <c:axId val="69047808"/>
        <c:scaling>
          <c:orientation val="minMax"/>
        </c:scaling>
        <c:axPos val="l"/>
        <c:majorGridlines/>
        <c:numFmt formatCode="General" sourceLinked="1"/>
        <c:tickLblPos val="nextTo"/>
        <c:txPr>
          <a:bodyPr/>
          <a:lstStyle/>
          <a:p>
            <a:pPr>
              <a:defRPr baseline="0">
                <a:solidFill>
                  <a:schemeClr val="bg1"/>
                </a:solidFill>
              </a:defRPr>
            </a:pPr>
            <a:endParaRPr lang="es-MX"/>
          </a:p>
        </c:txPr>
        <c:crossAx val="69046272"/>
        <c:crosses val="autoZero"/>
        <c:crossBetween val="between"/>
      </c:valAx>
      <c:spPr>
        <a:solidFill>
          <a:sysClr val="windowText" lastClr="000000"/>
        </a:solidFill>
      </c:spPr>
    </c:plotArea>
    <c:legend>
      <c:legendPos val="r"/>
      <c:legendEntry>
        <c:idx val="0"/>
        <c:txPr>
          <a:bodyPr/>
          <a:lstStyle/>
          <a:p>
            <a:pPr>
              <a:defRPr>
                <a:solidFill>
                  <a:schemeClr val="bg1"/>
                </a:solidFill>
              </a:defRPr>
            </a:pPr>
            <a:endParaRPr lang="es-MX"/>
          </a:p>
        </c:txPr>
      </c:legendEntry>
      <c:legendEntry>
        <c:idx val="1"/>
        <c:txPr>
          <a:bodyPr/>
          <a:lstStyle/>
          <a:p>
            <a:pPr>
              <a:defRPr>
                <a:solidFill>
                  <a:schemeClr val="bg1"/>
                </a:solidFill>
              </a:defRPr>
            </a:pPr>
            <a:endParaRPr lang="es-MX"/>
          </a:p>
        </c:txPr>
      </c:legendEntry>
      <c:layout/>
    </c:legend>
    <c:plotVisOnly val="1"/>
  </c:chart>
  <c:spPr>
    <a:solidFill>
      <a:schemeClr val="tx1"/>
    </a:solidFill>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sz="2200"/>
            </a:pPr>
            <a:r>
              <a:rPr lang="es-MX" sz="2200" baseline="0" dirty="0">
                <a:solidFill>
                  <a:schemeClr val="bg1"/>
                </a:solidFill>
              </a:rPr>
              <a:t>Porcentaje de estudiantes según conocimiento de determinados</a:t>
            </a:r>
          </a:p>
          <a:p>
            <a:pPr>
              <a:defRPr sz="2200"/>
            </a:pPr>
            <a:r>
              <a:rPr lang="es-MX" sz="2200" baseline="0" dirty="0">
                <a:solidFill>
                  <a:schemeClr val="bg1"/>
                </a:solidFill>
              </a:rPr>
              <a:t>anticonceptivos en Nuevo León ,2012 </a:t>
            </a:r>
          </a:p>
        </c:rich>
      </c:tx>
      <c:layout/>
    </c:title>
    <c:plotArea>
      <c:layout/>
      <c:barChart>
        <c:barDir val="col"/>
        <c:grouping val="clustered"/>
        <c:ser>
          <c:idx val="0"/>
          <c:order val="0"/>
          <c:tx>
            <c:strRef>
              <c:f>Hoja2!$K$3</c:f>
              <c:strCache>
                <c:ptCount val="1"/>
                <c:pt idx="0">
                  <c:v>Han oido hablar</c:v>
                </c:pt>
              </c:strCache>
            </c:strRef>
          </c:tx>
          <c:spPr>
            <a:solidFill>
              <a:schemeClr val="accent4">
                <a:lumMod val="75000"/>
              </a:schemeClr>
            </a:solidFill>
          </c:spPr>
          <c:dLbls>
            <c:spPr>
              <a:noFill/>
            </c:spPr>
            <c:txPr>
              <a:bodyPr/>
              <a:lstStyle/>
              <a:p>
                <a:pPr>
                  <a:defRPr baseline="0">
                    <a:solidFill>
                      <a:schemeClr val="bg1"/>
                    </a:solidFill>
                  </a:defRPr>
                </a:pPr>
                <a:endParaRPr lang="es-MX"/>
              </a:p>
            </c:txPr>
            <c:showVal val="1"/>
          </c:dLbls>
          <c:cat>
            <c:strRef>
              <c:f>Hoja2!$J$4:$J$11</c:f>
              <c:strCache>
                <c:ptCount val="8"/>
                <c:pt idx="0">
                  <c:v>Condones</c:v>
                </c:pt>
                <c:pt idx="1">
                  <c:v>Locales</c:v>
                </c:pt>
                <c:pt idx="2">
                  <c:v>Ritmo</c:v>
                </c:pt>
                <c:pt idx="3">
                  <c:v>Retiro</c:v>
                </c:pt>
                <c:pt idx="4">
                  <c:v>Pastillas</c:v>
                </c:pt>
                <c:pt idx="5">
                  <c:v>Inyecciones</c:v>
                </c:pt>
                <c:pt idx="6">
                  <c:v>DIU</c:v>
                </c:pt>
                <c:pt idx="7">
                  <c:v>PAE</c:v>
                </c:pt>
              </c:strCache>
            </c:strRef>
          </c:cat>
          <c:val>
            <c:numRef>
              <c:f>Hoja2!$K$4:$K$11</c:f>
              <c:numCache>
                <c:formatCode>General</c:formatCode>
                <c:ptCount val="8"/>
                <c:pt idx="0">
                  <c:v>91.3</c:v>
                </c:pt>
                <c:pt idx="1">
                  <c:v>45</c:v>
                </c:pt>
                <c:pt idx="2">
                  <c:v>21.4</c:v>
                </c:pt>
                <c:pt idx="3">
                  <c:v>39.5</c:v>
                </c:pt>
                <c:pt idx="4">
                  <c:v>86.7</c:v>
                </c:pt>
                <c:pt idx="5">
                  <c:v>38.300000000000004</c:v>
                </c:pt>
                <c:pt idx="6">
                  <c:v>59.1</c:v>
                </c:pt>
                <c:pt idx="7">
                  <c:v>66.5</c:v>
                </c:pt>
              </c:numCache>
            </c:numRef>
          </c:val>
        </c:ser>
        <c:ser>
          <c:idx val="1"/>
          <c:order val="1"/>
          <c:tx>
            <c:strRef>
              <c:f>Hoja2!$L$3</c:f>
              <c:strCache>
                <c:ptCount val="1"/>
                <c:pt idx="0">
                  <c:v>Verdaderamente conocen </c:v>
                </c:pt>
              </c:strCache>
            </c:strRef>
          </c:tx>
          <c:spPr>
            <a:solidFill>
              <a:srgbClr val="06C4EA"/>
            </a:solidFill>
          </c:spPr>
          <c:dLbls>
            <c:spPr>
              <a:noFill/>
            </c:spPr>
            <c:txPr>
              <a:bodyPr/>
              <a:lstStyle/>
              <a:p>
                <a:pPr>
                  <a:defRPr baseline="0">
                    <a:solidFill>
                      <a:schemeClr val="bg1"/>
                    </a:solidFill>
                  </a:defRPr>
                </a:pPr>
                <a:endParaRPr lang="es-MX"/>
              </a:p>
            </c:txPr>
            <c:showVal val="1"/>
          </c:dLbls>
          <c:cat>
            <c:strRef>
              <c:f>Hoja2!$J$4:$J$11</c:f>
              <c:strCache>
                <c:ptCount val="8"/>
                <c:pt idx="0">
                  <c:v>Condones</c:v>
                </c:pt>
                <c:pt idx="1">
                  <c:v>Locales</c:v>
                </c:pt>
                <c:pt idx="2">
                  <c:v>Ritmo</c:v>
                </c:pt>
                <c:pt idx="3">
                  <c:v>Retiro</c:v>
                </c:pt>
                <c:pt idx="4">
                  <c:v>Pastillas</c:v>
                </c:pt>
                <c:pt idx="5">
                  <c:v>Inyecciones</c:v>
                </c:pt>
                <c:pt idx="6">
                  <c:v>DIU</c:v>
                </c:pt>
                <c:pt idx="7">
                  <c:v>PAE</c:v>
                </c:pt>
              </c:strCache>
            </c:strRef>
          </c:cat>
          <c:val>
            <c:numRef>
              <c:f>Hoja2!$L$4:$L$11</c:f>
              <c:numCache>
                <c:formatCode>General</c:formatCode>
                <c:ptCount val="8"/>
                <c:pt idx="0">
                  <c:v>78.8</c:v>
                </c:pt>
                <c:pt idx="1">
                  <c:v>6.3</c:v>
                </c:pt>
                <c:pt idx="2">
                  <c:v>0.9</c:v>
                </c:pt>
                <c:pt idx="3">
                  <c:v>32.9</c:v>
                </c:pt>
                <c:pt idx="4">
                  <c:v>10.8</c:v>
                </c:pt>
                <c:pt idx="5">
                  <c:v>9.5</c:v>
                </c:pt>
                <c:pt idx="6">
                  <c:v>41.4</c:v>
                </c:pt>
                <c:pt idx="7">
                  <c:v>35.800000000000004</c:v>
                </c:pt>
              </c:numCache>
            </c:numRef>
          </c:val>
        </c:ser>
        <c:ser>
          <c:idx val="2"/>
          <c:order val="2"/>
          <c:tx>
            <c:strRef>
              <c:f>Hoja2!$M$3</c:f>
              <c:strCache>
                <c:ptCount val="1"/>
              </c:strCache>
            </c:strRef>
          </c:tx>
          <c:cat>
            <c:strRef>
              <c:f>Hoja2!$J$4:$J$11</c:f>
              <c:strCache>
                <c:ptCount val="8"/>
                <c:pt idx="0">
                  <c:v>Condones</c:v>
                </c:pt>
                <c:pt idx="1">
                  <c:v>Locales</c:v>
                </c:pt>
                <c:pt idx="2">
                  <c:v>Ritmo</c:v>
                </c:pt>
                <c:pt idx="3">
                  <c:v>Retiro</c:v>
                </c:pt>
                <c:pt idx="4">
                  <c:v>Pastillas</c:v>
                </c:pt>
                <c:pt idx="5">
                  <c:v>Inyecciones</c:v>
                </c:pt>
                <c:pt idx="6">
                  <c:v>DIU</c:v>
                </c:pt>
                <c:pt idx="7">
                  <c:v>PAE</c:v>
                </c:pt>
              </c:strCache>
            </c:strRef>
          </c:cat>
          <c:val>
            <c:numRef>
              <c:f>Hoja2!$M$4:$M$11</c:f>
              <c:numCache>
                <c:formatCode>General</c:formatCode>
                <c:ptCount val="8"/>
              </c:numCache>
            </c:numRef>
          </c:val>
        </c:ser>
        <c:gapWidth val="75"/>
        <c:overlap val="-25"/>
        <c:axId val="57721216"/>
        <c:axId val="57722752"/>
      </c:barChart>
      <c:catAx>
        <c:axId val="57721216"/>
        <c:scaling>
          <c:orientation val="minMax"/>
        </c:scaling>
        <c:axPos val="b"/>
        <c:majorTickMark val="none"/>
        <c:tickLblPos val="nextTo"/>
        <c:crossAx val="57722752"/>
        <c:crosses val="autoZero"/>
        <c:auto val="1"/>
        <c:lblAlgn val="ctr"/>
        <c:lblOffset val="100"/>
      </c:catAx>
      <c:valAx>
        <c:axId val="57722752"/>
        <c:scaling>
          <c:orientation val="minMax"/>
        </c:scaling>
        <c:axPos val="l"/>
        <c:majorGridlines/>
        <c:numFmt formatCode="General" sourceLinked="1"/>
        <c:majorTickMark val="none"/>
        <c:tickLblPos val="nextTo"/>
        <c:spPr>
          <a:ln w="9525">
            <a:noFill/>
          </a:ln>
        </c:spPr>
        <c:crossAx val="57721216"/>
        <c:crosses val="autoZero"/>
        <c:crossBetween val="between"/>
      </c:valAx>
      <c:spPr>
        <a:solidFill>
          <a:schemeClr val="tx1"/>
        </a:solidFill>
        <a:ln>
          <a:solidFill>
            <a:schemeClr val="accent4">
              <a:lumMod val="75000"/>
              <a:alpha val="70000"/>
            </a:schemeClr>
          </a:solidFill>
        </a:ln>
      </c:spPr>
    </c:plotArea>
    <c:legend>
      <c:legendPos val="b"/>
      <c:legendEntry>
        <c:idx val="2"/>
        <c:delete val="1"/>
      </c:legendEntry>
      <c:layout/>
    </c:legend>
    <c:plotVisOnly val="1"/>
  </c:chart>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lgn="ctr">
              <a:defRPr sz="2200"/>
            </a:pPr>
            <a:r>
              <a:rPr lang="es-MX" sz="2200" baseline="0" dirty="0" smtClean="0">
                <a:solidFill>
                  <a:schemeClr val="bg1"/>
                </a:solidFill>
              </a:rPr>
              <a:t>Porcentaje de estudiantes según conocimiento de determinados anticonceptivos en el Distrito Federal,2012 </a:t>
            </a:r>
            <a:endParaRPr lang="es-MX" sz="2200" baseline="0" dirty="0">
              <a:solidFill>
                <a:schemeClr val="bg1"/>
              </a:solidFill>
            </a:endParaRPr>
          </a:p>
        </c:rich>
      </c:tx>
      <c:layout>
        <c:manualLayout>
          <c:xMode val="edge"/>
          <c:yMode val="edge"/>
          <c:x val="0.12017351607397186"/>
          <c:y val="1.2968332964705917E-2"/>
        </c:manualLayout>
      </c:layout>
    </c:title>
    <c:plotArea>
      <c:layout>
        <c:manualLayout>
          <c:layoutTarget val="inner"/>
          <c:xMode val="edge"/>
          <c:yMode val="edge"/>
          <c:x val="7.9073594219379012E-2"/>
          <c:y val="0.23516141898478168"/>
          <c:w val="0.90190618798347022"/>
          <c:h val="0.64777456258425881"/>
        </c:manualLayout>
      </c:layout>
      <c:barChart>
        <c:barDir val="col"/>
        <c:grouping val="clustered"/>
        <c:ser>
          <c:idx val="0"/>
          <c:order val="0"/>
          <c:tx>
            <c:strRef>
              <c:f>Hoja2!$T$2</c:f>
              <c:strCache>
                <c:ptCount val="1"/>
                <c:pt idx="0">
                  <c:v>Han oido hablar</c:v>
                </c:pt>
              </c:strCache>
            </c:strRef>
          </c:tx>
          <c:spPr>
            <a:solidFill>
              <a:schemeClr val="accent4">
                <a:lumMod val="75000"/>
              </a:schemeClr>
            </a:solidFill>
          </c:spPr>
          <c:dLbls>
            <c:txPr>
              <a:bodyPr/>
              <a:lstStyle/>
              <a:p>
                <a:pPr>
                  <a:defRPr sz="850" baseline="0">
                    <a:solidFill>
                      <a:schemeClr val="bg1"/>
                    </a:solidFill>
                  </a:defRPr>
                </a:pPr>
                <a:endParaRPr lang="es-MX"/>
              </a:p>
            </c:txPr>
            <c:showVal val="1"/>
          </c:dLbls>
          <c:cat>
            <c:strRef>
              <c:f>Hoja2!$S$3:$S$10</c:f>
              <c:strCache>
                <c:ptCount val="8"/>
                <c:pt idx="0">
                  <c:v>Condones</c:v>
                </c:pt>
                <c:pt idx="1">
                  <c:v>Locales</c:v>
                </c:pt>
                <c:pt idx="2">
                  <c:v>Ritmo</c:v>
                </c:pt>
                <c:pt idx="3">
                  <c:v>Retiro</c:v>
                </c:pt>
                <c:pt idx="4">
                  <c:v>Pastillas</c:v>
                </c:pt>
                <c:pt idx="5">
                  <c:v>Inyecciones</c:v>
                </c:pt>
                <c:pt idx="6">
                  <c:v>DIU</c:v>
                </c:pt>
                <c:pt idx="7">
                  <c:v>PAE</c:v>
                </c:pt>
              </c:strCache>
            </c:strRef>
          </c:cat>
          <c:val>
            <c:numRef>
              <c:f>Hoja2!$T$3:$T$10</c:f>
              <c:numCache>
                <c:formatCode>0.0%</c:formatCode>
                <c:ptCount val="8"/>
                <c:pt idx="0">
                  <c:v>0.89500000000000002</c:v>
                </c:pt>
                <c:pt idx="1">
                  <c:v>0.43000000000000038</c:v>
                </c:pt>
                <c:pt idx="2">
                  <c:v>0.20400000000000001</c:v>
                </c:pt>
                <c:pt idx="3">
                  <c:v>0.38100000000000123</c:v>
                </c:pt>
                <c:pt idx="4">
                  <c:v>0.85800000000000065</c:v>
                </c:pt>
                <c:pt idx="5">
                  <c:v>0.36100000000000032</c:v>
                </c:pt>
                <c:pt idx="6">
                  <c:v>0.56100000000000005</c:v>
                </c:pt>
                <c:pt idx="7">
                  <c:v>0.64200000000000246</c:v>
                </c:pt>
              </c:numCache>
            </c:numRef>
          </c:val>
        </c:ser>
        <c:ser>
          <c:idx val="1"/>
          <c:order val="1"/>
          <c:tx>
            <c:strRef>
              <c:f>Hoja2!$U$2</c:f>
              <c:strCache>
                <c:ptCount val="1"/>
                <c:pt idx="0">
                  <c:v>Verdaderamente conocen </c:v>
                </c:pt>
              </c:strCache>
            </c:strRef>
          </c:tx>
          <c:spPr>
            <a:solidFill>
              <a:srgbClr val="00B0F0"/>
            </a:solidFill>
          </c:spPr>
          <c:dLbls>
            <c:txPr>
              <a:bodyPr/>
              <a:lstStyle/>
              <a:p>
                <a:pPr>
                  <a:defRPr sz="850" baseline="0">
                    <a:solidFill>
                      <a:schemeClr val="bg1"/>
                    </a:solidFill>
                  </a:defRPr>
                </a:pPr>
                <a:endParaRPr lang="es-MX"/>
              </a:p>
            </c:txPr>
            <c:showVal val="1"/>
          </c:dLbls>
          <c:cat>
            <c:strRef>
              <c:f>Hoja2!$S$3:$S$10</c:f>
              <c:strCache>
                <c:ptCount val="8"/>
                <c:pt idx="0">
                  <c:v>Condones</c:v>
                </c:pt>
                <c:pt idx="1">
                  <c:v>Locales</c:v>
                </c:pt>
                <c:pt idx="2">
                  <c:v>Ritmo</c:v>
                </c:pt>
                <c:pt idx="3">
                  <c:v>Retiro</c:v>
                </c:pt>
                <c:pt idx="4">
                  <c:v>Pastillas</c:v>
                </c:pt>
                <c:pt idx="5">
                  <c:v>Inyecciones</c:v>
                </c:pt>
                <c:pt idx="6">
                  <c:v>DIU</c:v>
                </c:pt>
                <c:pt idx="7">
                  <c:v>PAE</c:v>
                </c:pt>
              </c:strCache>
            </c:strRef>
          </c:cat>
          <c:val>
            <c:numRef>
              <c:f>Hoja2!$U$3:$U$10</c:f>
              <c:numCache>
                <c:formatCode>0.0%</c:formatCode>
                <c:ptCount val="8"/>
                <c:pt idx="0">
                  <c:v>0.78500000000000003</c:v>
                </c:pt>
                <c:pt idx="1">
                  <c:v>6.3E-2</c:v>
                </c:pt>
                <c:pt idx="2">
                  <c:v>9.0000000000000028E-3</c:v>
                </c:pt>
                <c:pt idx="3">
                  <c:v>0.33000000000000146</c:v>
                </c:pt>
                <c:pt idx="4">
                  <c:v>0.10800000000000012</c:v>
                </c:pt>
                <c:pt idx="5">
                  <c:v>9.4000000000000028E-2</c:v>
                </c:pt>
                <c:pt idx="6">
                  <c:v>0.41300000000000031</c:v>
                </c:pt>
                <c:pt idx="7">
                  <c:v>0.35700000000000032</c:v>
                </c:pt>
              </c:numCache>
            </c:numRef>
          </c:val>
        </c:ser>
        <c:gapWidth val="197"/>
        <c:overlap val="-25"/>
        <c:axId val="60192256"/>
        <c:axId val="60193792"/>
      </c:barChart>
      <c:catAx>
        <c:axId val="60192256"/>
        <c:scaling>
          <c:orientation val="minMax"/>
        </c:scaling>
        <c:axPos val="b"/>
        <c:majorTickMark val="none"/>
        <c:tickLblPos val="nextTo"/>
        <c:txPr>
          <a:bodyPr rot="0" vert="horz" anchor="t" anchorCtr="0"/>
          <a:lstStyle/>
          <a:p>
            <a:pPr>
              <a:defRPr/>
            </a:pPr>
            <a:endParaRPr lang="es-MX"/>
          </a:p>
        </c:txPr>
        <c:crossAx val="60193792"/>
        <c:crosses val="autoZero"/>
        <c:auto val="1"/>
        <c:lblAlgn val="ctr"/>
        <c:lblOffset val="100"/>
      </c:catAx>
      <c:valAx>
        <c:axId val="60193792"/>
        <c:scaling>
          <c:orientation val="minMax"/>
        </c:scaling>
        <c:axPos val="l"/>
        <c:majorGridlines/>
        <c:numFmt formatCode="0.0%" sourceLinked="1"/>
        <c:majorTickMark val="none"/>
        <c:tickLblPos val="nextTo"/>
        <c:spPr>
          <a:ln w="9525">
            <a:noFill/>
          </a:ln>
        </c:spPr>
        <c:crossAx val="60192256"/>
        <c:crosses val="autoZero"/>
        <c:crossBetween val="between"/>
      </c:valAx>
      <c:spPr>
        <a:solidFill>
          <a:schemeClr val="tx1"/>
        </a:solidFill>
      </c:spPr>
    </c:plotArea>
    <c:legend>
      <c:legendPos val="b"/>
      <c:layout/>
    </c:legend>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0.06383</cdr:x>
      <cdr:y>0.0625</cdr:y>
    </cdr:from>
    <cdr:to>
      <cdr:x>0.31915</cdr:x>
      <cdr:y>0.21875</cdr:y>
    </cdr:to>
    <cdr:sp macro="" textlink="">
      <cdr:nvSpPr>
        <cdr:cNvPr id="2" name="1 CuadroTexto"/>
        <cdr:cNvSpPr txBox="1"/>
      </cdr:nvSpPr>
      <cdr:spPr>
        <a:xfrm xmlns:a="http://schemas.openxmlformats.org/drawingml/2006/main">
          <a:off x="216024" y="144016"/>
          <a:ext cx="864096" cy="36004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s-MX" sz="1400" b="1" dirty="0" smtClean="0">
              <a:solidFill>
                <a:schemeClr val="bg1"/>
              </a:solidFill>
              <a:latin typeface="Times New Roman" pitchFamily="18" charset="0"/>
              <a:cs typeface="Times New Roman" pitchFamily="18" charset="0"/>
            </a:rPr>
            <a:t>2013</a:t>
          </a:r>
        </a:p>
        <a:p xmlns:a="http://schemas.openxmlformats.org/drawingml/2006/main">
          <a:endParaRPr lang="es-MX" sz="1200" dirty="0"/>
        </a:p>
      </cdr:txBody>
    </cdr:sp>
  </cdr:relSizeAnchor>
</c:userShapes>
</file>

<file path=ppt/drawings/drawing2.xml><?xml version="1.0" encoding="utf-8"?>
<c:userShapes xmlns:c="http://schemas.openxmlformats.org/drawingml/2006/chart">
  <cdr:relSizeAnchor xmlns:cdr="http://schemas.openxmlformats.org/drawingml/2006/chartDrawing">
    <cdr:from>
      <cdr:x>0.36592</cdr:x>
      <cdr:y>0.03533</cdr:y>
    </cdr:from>
    <cdr:to>
      <cdr:x>0.5</cdr:x>
      <cdr:y>0.2962</cdr:y>
    </cdr:to>
    <cdr:sp macro="" textlink="">
      <cdr:nvSpPr>
        <cdr:cNvPr id="3" name="2 CuadroTexto"/>
        <cdr:cNvSpPr txBox="1"/>
      </cdr:nvSpPr>
      <cdr:spPr>
        <a:xfrm xmlns:a="http://schemas.openxmlformats.org/drawingml/2006/main">
          <a:off x="2495550" y="1238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MX" sz="1100"/>
        </a:p>
      </cdr:txBody>
    </cdr:sp>
  </cdr:relSizeAnchor>
</c:userShapes>
</file>

<file path=ppt/drawings/drawing3.xml><?xml version="1.0" encoding="utf-8"?>
<c:userShapes xmlns:c="http://schemas.openxmlformats.org/drawingml/2006/chart">
  <cdr:relSizeAnchor xmlns:cdr="http://schemas.openxmlformats.org/drawingml/2006/chartDrawing">
    <cdr:from>
      <cdr:x>0.72687</cdr:x>
      <cdr:y>0.20833</cdr:y>
    </cdr:from>
    <cdr:to>
      <cdr:x>1</cdr:x>
      <cdr:y>0.73744</cdr:y>
    </cdr:to>
    <cdr:sp macro="" textlink="">
      <cdr:nvSpPr>
        <cdr:cNvPr id="2" name="1 CuadroTexto"/>
        <cdr:cNvSpPr txBox="1"/>
      </cdr:nvSpPr>
      <cdr:spPr>
        <a:xfrm xmlns:a="http://schemas.openxmlformats.org/drawingml/2006/main">
          <a:off x="2880320" y="36004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MX"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3AC4CED0-08D6-4B8C-B5B2-B9E79C4A31FF}" type="datetimeFigureOut">
              <a:rPr lang="es-MX" smtClean="0"/>
              <a:pPr/>
              <a:t>29/09/2015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23289-615B-4246-9327-15D95529C39B}"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AC4CED0-08D6-4B8C-B5B2-B9E79C4A31FF}" type="datetimeFigureOut">
              <a:rPr lang="es-MX" smtClean="0"/>
              <a:pPr/>
              <a:t>29/09/2015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23289-615B-4246-9327-15D95529C39B}"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AC4CED0-08D6-4B8C-B5B2-B9E79C4A31FF}" type="datetimeFigureOut">
              <a:rPr lang="es-MX" smtClean="0"/>
              <a:pPr/>
              <a:t>29/09/2015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23289-615B-4246-9327-15D95529C39B}"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AC4CED0-08D6-4B8C-B5B2-B9E79C4A31FF}" type="datetimeFigureOut">
              <a:rPr lang="es-MX" smtClean="0"/>
              <a:pPr/>
              <a:t>29/09/2015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23289-615B-4246-9327-15D95529C39B}"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AC4CED0-08D6-4B8C-B5B2-B9E79C4A31FF}" type="datetimeFigureOut">
              <a:rPr lang="es-MX" smtClean="0"/>
              <a:pPr/>
              <a:t>29/09/2015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23289-615B-4246-9327-15D95529C39B}"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3AC4CED0-08D6-4B8C-B5B2-B9E79C4A31FF}" type="datetimeFigureOut">
              <a:rPr lang="es-MX" smtClean="0"/>
              <a:pPr/>
              <a:t>29/09/2015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423289-615B-4246-9327-15D95529C39B}"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3AC4CED0-08D6-4B8C-B5B2-B9E79C4A31FF}" type="datetimeFigureOut">
              <a:rPr lang="es-MX" smtClean="0"/>
              <a:pPr/>
              <a:t>29/09/2015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E423289-615B-4246-9327-15D95529C39B}"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3AC4CED0-08D6-4B8C-B5B2-B9E79C4A31FF}" type="datetimeFigureOut">
              <a:rPr lang="es-MX" smtClean="0"/>
              <a:pPr/>
              <a:t>29/09/2015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E423289-615B-4246-9327-15D95529C39B}"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AC4CED0-08D6-4B8C-B5B2-B9E79C4A31FF}" type="datetimeFigureOut">
              <a:rPr lang="es-MX" smtClean="0"/>
              <a:pPr/>
              <a:t>29/09/2015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E423289-615B-4246-9327-15D95529C39B}"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AC4CED0-08D6-4B8C-B5B2-B9E79C4A31FF}" type="datetimeFigureOut">
              <a:rPr lang="es-MX" smtClean="0"/>
              <a:pPr/>
              <a:t>29/09/2015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423289-615B-4246-9327-15D95529C39B}"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AC4CED0-08D6-4B8C-B5B2-B9E79C4A31FF}" type="datetimeFigureOut">
              <a:rPr lang="es-MX" smtClean="0"/>
              <a:pPr/>
              <a:t>29/09/2015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423289-615B-4246-9327-15D95529C39B}"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4CED0-08D6-4B8C-B5B2-B9E79C4A31FF}" type="datetimeFigureOut">
              <a:rPr lang="es-MX" smtClean="0"/>
              <a:pPr/>
              <a:t>29/09/2015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23289-615B-4246-9327-15D95529C39B}"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7" Type="http://schemas.openxmlformats.org/officeDocument/2006/relationships/chart" Target="../charts/chart15.xml"/><Relationship Id="rId2" Type="http://schemas.openxmlformats.org/officeDocument/2006/relationships/chart" Target="../charts/chart10.xml"/><Relationship Id="rId1" Type="http://schemas.openxmlformats.org/officeDocument/2006/relationships/slideLayout" Target="../slideLayouts/slideLayout7.xml"/><Relationship Id="rId6" Type="http://schemas.openxmlformats.org/officeDocument/2006/relationships/chart" Target="../charts/chart14.xml"/><Relationship Id="rId5" Type="http://schemas.openxmlformats.org/officeDocument/2006/relationships/chart" Target="../charts/chart13.xml"/><Relationship Id="rId4" Type="http://schemas.openxmlformats.org/officeDocument/2006/relationships/chart" Target="../charts/chart12.xml"/></Relationships>
</file>

<file path=ppt/slides/_rels/slide1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dirty="0" smtClean="0"/>
              <a:t>Salud sexual y reproductiva de los adolescentes.</a:t>
            </a:r>
            <a:br>
              <a:rPr lang="es-MX" dirty="0" smtClean="0"/>
            </a:br>
            <a:r>
              <a:rPr lang="es-MX" dirty="0" smtClean="0"/>
              <a:t>Tendencias nacionales y dos estudios de caso</a:t>
            </a:r>
            <a:br>
              <a:rPr lang="es-MX" dirty="0" smtClean="0"/>
            </a:br>
            <a:r>
              <a:rPr lang="es-MX" dirty="0" smtClean="0"/>
              <a:t>CATHERINE MENKES</a:t>
            </a:r>
            <a:endParaRPr lang="es-MX" dirty="0"/>
          </a:p>
        </p:txBody>
      </p:sp>
      <p:sp>
        <p:nvSpPr>
          <p:cNvPr id="3" name="2 Subtítulo"/>
          <p:cNvSpPr>
            <a:spLocks noGrp="1"/>
          </p:cNvSpPr>
          <p:nvPr>
            <p:ph type="subTitle" idx="1"/>
          </p:nvPr>
        </p:nvSpPr>
        <p:spPr/>
        <p:txBody>
          <a:bodyPr/>
          <a:lstStyle/>
          <a:p>
            <a:endParaRPr lang="es-MX"/>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srcRect/>
          <a:stretch>
            <a:fillRect/>
          </a:stretch>
        </p:blipFill>
        <p:spPr bwMode="auto">
          <a:xfrm>
            <a:off x="0" y="1988841"/>
            <a:ext cx="9144000" cy="3312367"/>
          </a:xfrm>
          <a:prstGeom prst="rect">
            <a:avLst/>
          </a:prstGeom>
          <a:noFill/>
          <a:ln w="9525">
            <a:noFill/>
            <a:miter lim="800000"/>
            <a:headEnd/>
            <a:tailEnd/>
          </a:ln>
          <a:effectLst/>
        </p:spPr>
      </p:pic>
      <p:sp>
        <p:nvSpPr>
          <p:cNvPr id="6" name="5 Rectángulo"/>
          <p:cNvSpPr/>
          <p:nvPr/>
        </p:nvSpPr>
        <p:spPr>
          <a:xfrm>
            <a:off x="0" y="0"/>
            <a:ext cx="9144000" cy="1200329"/>
          </a:xfrm>
          <a:prstGeom prst="rect">
            <a:avLst/>
          </a:prstGeom>
        </p:spPr>
        <p:txBody>
          <a:bodyPr wrap="square">
            <a:spAutoFit/>
          </a:bodyPr>
          <a:lstStyle/>
          <a:p>
            <a:r>
              <a:rPr lang="es-MX" sz="2400"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            </a:t>
            </a:r>
          </a:p>
          <a:p>
            <a:pPr algn="ctr"/>
            <a:r>
              <a:rPr lang="es-MX" sz="2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INICIO SEXUAL DE LOS ESTUDIANTES DE 13 A 19 AÑOS DEL  DISTRITO   FEDERAL Y DE NUEVO LEÓN (PORCENTAJES)</a:t>
            </a:r>
            <a:endParaRPr lang="es-MX" sz="24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6 Rectángulo"/>
          <p:cNvSpPr/>
          <p:nvPr/>
        </p:nvSpPr>
        <p:spPr>
          <a:xfrm>
            <a:off x="0" y="5229200"/>
            <a:ext cx="9144000" cy="338554"/>
          </a:xfrm>
          <a:prstGeom prst="rect">
            <a:avLst/>
          </a:prstGeom>
        </p:spPr>
        <p:txBody>
          <a:bodyPr wrap="square">
            <a:spAutoFit/>
          </a:bodyPr>
          <a:lstStyle/>
          <a:p>
            <a:r>
              <a:rPr lang="es-MX" sz="1600" dirty="0" smtClean="0"/>
              <a:t>FUENTE: ENCUESTA DE SALUD SEXUAL Y REPRODUCTIVA DEL DISTRITO FEDERAL Y DE NUEVO LEÓN</a:t>
            </a:r>
            <a:endParaRPr lang="es-MX"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4 Gráfico"/>
          <p:cNvGraphicFramePr/>
          <p:nvPr/>
        </p:nvGraphicFramePr>
        <p:xfrm>
          <a:off x="1619672" y="1772816"/>
          <a:ext cx="5832648" cy="3744416"/>
        </p:xfrm>
        <a:graphic>
          <a:graphicData uri="http://schemas.openxmlformats.org/drawingml/2006/chart">
            <c:chart xmlns:c="http://schemas.openxmlformats.org/drawingml/2006/chart" xmlns:r="http://schemas.openxmlformats.org/officeDocument/2006/relationships" r:id="rId2"/>
          </a:graphicData>
        </a:graphic>
      </p:graphicFrame>
      <p:sp>
        <p:nvSpPr>
          <p:cNvPr id="3" name="2 Título"/>
          <p:cNvSpPr>
            <a:spLocks noGrp="1"/>
          </p:cNvSpPr>
          <p:nvPr>
            <p:ph type="title"/>
          </p:nvPr>
        </p:nvSpPr>
        <p:spPr>
          <a:xfrm>
            <a:off x="539552" y="274638"/>
            <a:ext cx="8208912" cy="1143000"/>
          </a:xfrm>
        </p:spPr>
        <p:txBody>
          <a:bodyPr>
            <a:normAutofit fontScale="90000"/>
          </a:bodyPr>
          <a:lstStyle/>
          <a:p>
            <a:r>
              <a:rPr lang="es-MX" sz="2200" b="1" dirty="0" smtClean="0">
                <a:solidFill>
                  <a:schemeClr val="bg1"/>
                </a:solidFill>
                <a:effectLst>
                  <a:outerShdw blurRad="38100" dist="38100" dir="2700000" algn="tl">
                    <a:srgbClr val="000000">
                      <a:alpha val="43137"/>
                    </a:srgbClr>
                  </a:outerShdw>
                </a:effectLst>
              </a:rPr>
              <a:t>Porcentaje de estudiantes ya iniciados sexualmente que declararon alguna vez estar embarazada o haber embarazado a alguien, por sexo </a:t>
            </a:r>
            <a:br>
              <a:rPr lang="es-MX" sz="2200" b="1" dirty="0" smtClean="0">
                <a:solidFill>
                  <a:schemeClr val="bg1"/>
                </a:solidFill>
                <a:effectLst>
                  <a:outerShdw blurRad="38100" dist="38100" dir="2700000" algn="tl">
                    <a:srgbClr val="000000">
                      <a:alpha val="43137"/>
                    </a:srgbClr>
                  </a:outerShdw>
                </a:effectLst>
              </a:rPr>
            </a:br>
            <a:r>
              <a:rPr lang="es-MX" sz="2200" b="1" dirty="0" smtClean="0">
                <a:solidFill>
                  <a:schemeClr val="bg1"/>
                </a:solidFill>
                <a:effectLst>
                  <a:outerShdw blurRad="38100" dist="38100" dir="2700000" algn="tl">
                    <a:srgbClr val="000000">
                      <a:alpha val="43137"/>
                    </a:srgbClr>
                  </a:outerShdw>
                </a:effectLst>
              </a:rPr>
              <a:t>en el Distrito Federal (N = 6819) y Nuevo León (N=601)</a:t>
            </a:r>
            <a:endParaRPr lang="es-MX" sz="2200" b="1" dirty="0">
              <a:solidFill>
                <a:schemeClr val="bg1"/>
              </a:solidFill>
              <a:effectLst>
                <a:outerShdw blurRad="38100" dist="38100" dir="2700000" algn="tl">
                  <a:srgbClr val="000000">
                    <a:alpha val="43137"/>
                  </a:srgbClr>
                </a:outerShdw>
              </a:effectLst>
            </a:endParaRPr>
          </a:p>
        </p:txBody>
      </p:sp>
      <p:sp>
        <p:nvSpPr>
          <p:cNvPr id="5" name="4 CuadroTexto"/>
          <p:cNvSpPr txBox="1"/>
          <p:nvPr/>
        </p:nvSpPr>
        <p:spPr>
          <a:xfrm>
            <a:off x="1691680" y="5805264"/>
            <a:ext cx="5760640" cy="461665"/>
          </a:xfrm>
          <a:prstGeom prst="rect">
            <a:avLst/>
          </a:prstGeom>
          <a:noFill/>
        </p:spPr>
        <p:txBody>
          <a:bodyPr wrap="square" rtlCol="0">
            <a:spAutoFit/>
          </a:bodyPr>
          <a:lstStyle/>
          <a:p>
            <a:pPr algn="ctr"/>
            <a:r>
              <a:rPr lang="es-MX" sz="1200" dirty="0" smtClean="0"/>
              <a:t>Fuente: Elaboración propia en base a la Encuesta de las escuelas de educación secundaria</a:t>
            </a:r>
          </a:p>
          <a:p>
            <a:pPr algn="ctr"/>
            <a:r>
              <a:rPr lang="es-MX" sz="1200" dirty="0" smtClean="0"/>
              <a:t>y media superior del Distrito Federal y Nuevo León  2012</a:t>
            </a:r>
            <a:endParaRPr lang="es-MX"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810546"/>
          </a:xfrm>
        </p:spPr>
        <p:txBody>
          <a:bodyPr>
            <a:normAutofit/>
          </a:bodyPr>
          <a:lstStyle/>
          <a:p>
            <a:r>
              <a:rPr lang="es-MX" b="1" dirty="0" smtClean="0">
                <a:solidFill>
                  <a:schemeClr val="bg1"/>
                </a:solidFill>
              </a:rPr>
              <a:t>ALGUNOS RETOS DERIVADOS</a:t>
            </a:r>
            <a:br>
              <a:rPr lang="es-MX" b="1" dirty="0" smtClean="0">
                <a:solidFill>
                  <a:schemeClr val="bg1"/>
                </a:solidFill>
              </a:rPr>
            </a:br>
            <a:r>
              <a:rPr lang="es-MX" b="1" dirty="0" smtClean="0">
                <a:solidFill>
                  <a:schemeClr val="bg1"/>
                </a:solidFill>
              </a:rPr>
              <a:t>DE LA INFORMACIÓN QUE PROPORCIONARON LAS 2 ENCUESTAS</a:t>
            </a:r>
            <a:endParaRPr lang="es-MX" b="1"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MX" sz="3200" b="1" dirty="0" smtClean="0">
                <a:solidFill>
                  <a:schemeClr val="bg1"/>
                </a:solidFill>
                <a:effectLst>
                  <a:outerShdw blurRad="38100" dist="38100" dir="2700000" algn="tl">
                    <a:srgbClr val="000000">
                      <a:alpha val="43137"/>
                    </a:srgbClr>
                  </a:outerShdw>
                </a:effectLst>
              </a:rPr>
              <a:t>¿Cuándo se toman las pastillas</a:t>
            </a:r>
            <a:br>
              <a:rPr lang="es-MX" sz="3200" b="1" dirty="0" smtClean="0">
                <a:solidFill>
                  <a:schemeClr val="bg1"/>
                </a:solidFill>
                <a:effectLst>
                  <a:outerShdw blurRad="38100" dist="38100" dir="2700000" algn="tl">
                    <a:srgbClr val="000000">
                      <a:alpha val="43137"/>
                    </a:srgbClr>
                  </a:outerShdw>
                </a:effectLst>
              </a:rPr>
            </a:br>
            <a:r>
              <a:rPr lang="es-MX" sz="3200" b="1" dirty="0" smtClean="0">
                <a:solidFill>
                  <a:schemeClr val="bg1"/>
                </a:solidFill>
                <a:effectLst>
                  <a:outerShdw blurRad="38100" dist="38100" dir="2700000" algn="tl">
                    <a:srgbClr val="000000">
                      <a:alpha val="43137"/>
                    </a:srgbClr>
                  </a:outerShdw>
                </a:effectLst>
              </a:rPr>
              <a:t>anticonceptivas?</a:t>
            </a:r>
            <a:endParaRPr lang="es-MX" sz="3200" b="1" dirty="0">
              <a:solidFill>
                <a:schemeClr val="bg1"/>
              </a:solidFill>
              <a:effectLst>
                <a:outerShdw blurRad="38100" dist="38100" dir="2700000" algn="tl">
                  <a:srgbClr val="000000">
                    <a:alpha val="43137"/>
                  </a:srgbClr>
                </a:outerShdw>
              </a:effectLst>
            </a:endParaRPr>
          </a:p>
        </p:txBody>
      </p:sp>
      <p:sp>
        <p:nvSpPr>
          <p:cNvPr id="5" name="2 Marcador de contenido"/>
          <p:cNvSpPr txBox="1">
            <a:spLocks/>
          </p:cNvSpPr>
          <p:nvPr/>
        </p:nvSpPr>
        <p:spPr>
          <a:xfrm>
            <a:off x="457200" y="1772816"/>
            <a:ext cx="8229600" cy="4353347"/>
          </a:xfrm>
          <a:prstGeom prst="rect">
            <a:avLst/>
          </a:prstGeom>
        </p:spPr>
        <p:txBody>
          <a:bodyPr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s-MX" sz="3200" b="0" i="0" u="none" strike="noStrike" kern="1200" cap="none" spc="0" normalizeH="0" baseline="0" noProof="0" dirty="0" smtClean="0">
                <a:ln>
                  <a:noFill/>
                </a:ln>
                <a:solidFill>
                  <a:schemeClr val="tx1"/>
                </a:solidFill>
                <a:effectLst/>
                <a:uLnTx/>
                <a:uFillTx/>
                <a:latin typeface="+mn-lt"/>
                <a:ea typeface="+mn-ea"/>
                <a:cs typeface="+mn-cs"/>
              </a:rPr>
              <a:t>Cada que tienes relaciones sexuales</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s-MX" sz="3200" b="0" i="0" u="none" strike="noStrike" kern="1200" cap="none" spc="0" normalizeH="0" baseline="0" noProof="0" dirty="0" smtClean="0">
                <a:ln>
                  <a:noFill/>
                </a:ln>
                <a:solidFill>
                  <a:schemeClr val="tx1"/>
                </a:solidFill>
                <a:effectLst/>
                <a:uLnTx/>
                <a:uFillTx/>
                <a:latin typeface="+mn-lt"/>
                <a:ea typeface="+mn-ea"/>
                <a:cs typeface="+mn-cs"/>
              </a:rPr>
              <a:t>Cada tercer día durante un mes (según la dosis).</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s-MX" sz="3200" b="0" i="0" u="none" strike="noStrike" kern="1200" cap="none" spc="0" normalizeH="0" baseline="0" noProof="0" dirty="0" smtClean="0">
                <a:ln>
                  <a:noFill/>
                </a:ln>
                <a:solidFill>
                  <a:schemeClr val="tx1"/>
                </a:solidFill>
                <a:effectLst/>
                <a:uLnTx/>
                <a:uFillTx/>
                <a:latin typeface="+mn-lt"/>
                <a:ea typeface="+mn-ea"/>
                <a:cs typeface="+mn-cs"/>
              </a:rPr>
              <a:t> Todos los días durante 21 o 28 días (según la dosis)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s-MX" sz="3200" b="0" i="0" u="none" strike="noStrike" kern="1200" cap="none" spc="0" normalizeH="0" baseline="0" noProof="0" dirty="0" smtClean="0">
                <a:ln>
                  <a:noFill/>
                </a:ln>
                <a:solidFill>
                  <a:schemeClr val="tx1"/>
                </a:solidFill>
                <a:effectLst/>
                <a:uLnTx/>
                <a:uFillTx/>
                <a:latin typeface="+mn-lt"/>
                <a:ea typeface="+mn-ea"/>
                <a:cs typeface="+mn-cs"/>
              </a:rPr>
              <a:t>8.    No sé</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3 Gráfico"/>
          <p:cNvGraphicFramePr/>
          <p:nvPr/>
        </p:nvGraphicFramePr>
        <p:xfrm>
          <a:off x="971600" y="404664"/>
          <a:ext cx="7128792"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1475656" y="6309320"/>
            <a:ext cx="6514925" cy="400110"/>
          </a:xfrm>
          <a:prstGeom prst="rect">
            <a:avLst/>
          </a:prstGeom>
          <a:noFill/>
        </p:spPr>
        <p:txBody>
          <a:bodyPr wrap="none" rtlCol="0">
            <a:spAutoFit/>
          </a:bodyPr>
          <a:lstStyle/>
          <a:p>
            <a:r>
              <a:rPr lang="es-MX" sz="1000" dirty="0" smtClean="0"/>
              <a:t>Fuente: Elaboración propia con base en la Encuesta de la Salud Reproductiva de los estudiantes de educación secundaria</a:t>
            </a:r>
          </a:p>
          <a:p>
            <a:r>
              <a:rPr lang="es-MX" sz="1000" dirty="0" smtClean="0"/>
              <a:t>                y media superior de Nuevo León del CRIM</a:t>
            </a:r>
            <a:endParaRPr lang="es-MX" sz="1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4 Gráfico"/>
          <p:cNvGraphicFramePr/>
          <p:nvPr/>
        </p:nvGraphicFramePr>
        <p:xfrm>
          <a:off x="755576" y="332656"/>
          <a:ext cx="7488832" cy="5184575"/>
        </p:xfrm>
        <a:graphic>
          <a:graphicData uri="http://schemas.openxmlformats.org/drawingml/2006/chart">
            <c:chart xmlns:c="http://schemas.openxmlformats.org/drawingml/2006/chart" xmlns:r="http://schemas.openxmlformats.org/officeDocument/2006/relationships" r:id="rId2"/>
          </a:graphicData>
        </a:graphic>
      </p:graphicFrame>
      <p:sp>
        <p:nvSpPr>
          <p:cNvPr id="4" name="3 CuadroTexto"/>
          <p:cNvSpPr txBox="1"/>
          <p:nvPr/>
        </p:nvSpPr>
        <p:spPr>
          <a:xfrm>
            <a:off x="1619672" y="6093296"/>
            <a:ext cx="6511719" cy="400110"/>
          </a:xfrm>
          <a:prstGeom prst="rect">
            <a:avLst/>
          </a:prstGeom>
          <a:noFill/>
        </p:spPr>
        <p:txBody>
          <a:bodyPr wrap="none" rtlCol="0">
            <a:spAutoFit/>
          </a:bodyPr>
          <a:lstStyle/>
          <a:p>
            <a:r>
              <a:rPr lang="es-MX" sz="1000" dirty="0" smtClean="0"/>
              <a:t>Fuente:  Elaboración propia con base en la Encuesta de la Salud Reproductiva de los estudiantes  de educación secundaria</a:t>
            </a:r>
          </a:p>
          <a:p>
            <a:r>
              <a:rPr lang="es-MX" sz="1000" dirty="0" smtClean="0"/>
              <a:t>                 y media superior  del Distrito Federal  del  CRIM</a:t>
            </a:r>
            <a:endParaRPr lang="es-MX" sz="1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827584" y="1628800"/>
          <a:ext cx="3960440" cy="13681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13 Gráfico"/>
          <p:cNvGraphicFramePr/>
          <p:nvPr/>
        </p:nvGraphicFramePr>
        <p:xfrm>
          <a:off x="683568" y="2996952"/>
          <a:ext cx="2736304" cy="18722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14 Gráfico"/>
          <p:cNvGraphicFramePr/>
          <p:nvPr/>
        </p:nvGraphicFramePr>
        <p:xfrm>
          <a:off x="899592" y="4869160"/>
          <a:ext cx="2520280" cy="1800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16 Gráfico"/>
          <p:cNvGraphicFramePr/>
          <p:nvPr/>
        </p:nvGraphicFramePr>
        <p:xfrm>
          <a:off x="4499992" y="1556792"/>
          <a:ext cx="4464496" cy="172819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17 Gráfico"/>
          <p:cNvGraphicFramePr/>
          <p:nvPr/>
        </p:nvGraphicFramePr>
        <p:xfrm>
          <a:off x="3851920" y="3284984"/>
          <a:ext cx="4752528" cy="1800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20 Gráfico"/>
          <p:cNvGraphicFramePr/>
          <p:nvPr/>
        </p:nvGraphicFramePr>
        <p:xfrm>
          <a:off x="4211960" y="5013176"/>
          <a:ext cx="4320480" cy="1556792"/>
        </p:xfrm>
        <a:graphic>
          <a:graphicData uri="http://schemas.openxmlformats.org/drawingml/2006/chart">
            <c:chart xmlns:c="http://schemas.openxmlformats.org/drawingml/2006/chart" xmlns:r="http://schemas.openxmlformats.org/officeDocument/2006/relationships" r:id="rId7"/>
          </a:graphicData>
        </a:graphic>
      </p:graphicFrame>
      <p:sp>
        <p:nvSpPr>
          <p:cNvPr id="12" name="11 CuadroTexto"/>
          <p:cNvSpPr txBox="1"/>
          <p:nvPr/>
        </p:nvSpPr>
        <p:spPr>
          <a:xfrm>
            <a:off x="1264976" y="1124744"/>
            <a:ext cx="1938872" cy="400110"/>
          </a:xfrm>
          <a:prstGeom prst="rect">
            <a:avLst/>
          </a:prstGeom>
          <a:noFill/>
        </p:spPr>
        <p:txBody>
          <a:bodyPr wrap="square" rtlCol="0">
            <a:spAutoFit/>
          </a:bodyPr>
          <a:lstStyle/>
          <a:p>
            <a:r>
              <a:rPr lang="es-MX" sz="2000" b="1" dirty="0" smtClean="0"/>
              <a:t>NUEVO LEON</a:t>
            </a:r>
            <a:endParaRPr lang="es-MX" sz="2000" b="1" dirty="0"/>
          </a:p>
        </p:txBody>
      </p:sp>
      <p:sp>
        <p:nvSpPr>
          <p:cNvPr id="14" name="13 CuadroTexto"/>
          <p:cNvSpPr txBox="1"/>
          <p:nvPr/>
        </p:nvSpPr>
        <p:spPr>
          <a:xfrm>
            <a:off x="5744548" y="908720"/>
            <a:ext cx="1923796" cy="707886"/>
          </a:xfrm>
          <a:prstGeom prst="rect">
            <a:avLst/>
          </a:prstGeom>
          <a:noFill/>
        </p:spPr>
        <p:txBody>
          <a:bodyPr wrap="square" rtlCol="0">
            <a:spAutoFit/>
          </a:bodyPr>
          <a:lstStyle/>
          <a:p>
            <a:r>
              <a:rPr lang="es-MX" sz="2000" b="1" dirty="0" smtClean="0"/>
              <a:t>DISTRITO FEDERAL</a:t>
            </a:r>
            <a:endParaRPr lang="es-MX" sz="2000" b="1" dirty="0"/>
          </a:p>
        </p:txBody>
      </p:sp>
      <p:sp>
        <p:nvSpPr>
          <p:cNvPr id="15" name="14 CuadroTexto"/>
          <p:cNvSpPr txBox="1"/>
          <p:nvPr/>
        </p:nvSpPr>
        <p:spPr>
          <a:xfrm>
            <a:off x="251520" y="0"/>
            <a:ext cx="8352928" cy="923330"/>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MX" sz="16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CONOCIMIENTOS BÁSICOS DE LA BIOLOGÍA DE LA REPRODUCCIÓN EN EL DISTRITO FEDERAL Y EN NUEVO LEÓN  (EDUCACIÓN SEXUAL)</a:t>
            </a:r>
          </a:p>
          <a:p>
            <a:pPr algn="ctr"/>
            <a:r>
              <a:rPr lang="es-MX" sz="2200" b="1" dirty="0" smtClean="0"/>
              <a:t>¿Cuándo es mas probable que una mujer se embarace?</a:t>
            </a:r>
            <a:endParaRPr lang="es-MX" sz="22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Gráfico"/>
          <p:cNvGraphicFramePr/>
          <p:nvPr/>
        </p:nvGraphicFramePr>
        <p:xfrm>
          <a:off x="1043608" y="1628800"/>
          <a:ext cx="7344816"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3" name="2 Rectángulo"/>
          <p:cNvSpPr/>
          <p:nvPr/>
        </p:nvSpPr>
        <p:spPr>
          <a:xfrm>
            <a:off x="683568" y="0"/>
            <a:ext cx="8064896" cy="646331"/>
          </a:xfrm>
          <a:prstGeom prst="rect">
            <a:avLst/>
          </a:prstGeom>
        </p:spPr>
        <p:txBody>
          <a:bodyPr wrap="square">
            <a:spAutoFit/>
          </a:bodyPr>
          <a:lstStyle/>
          <a:p>
            <a:r>
              <a:rPr lang="es-MX"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Porcentaje de estudiantes que saben que </a:t>
            </a:r>
            <a:r>
              <a:rPr lang="es-MX"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el aborto es </a:t>
            </a:r>
            <a:r>
              <a:rPr lang="es-MX"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legal en el </a:t>
            </a:r>
            <a:r>
              <a:rPr lang="es-MX"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D.F bajo </a:t>
            </a:r>
            <a:r>
              <a:rPr lang="es-MX"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cualquier circunstancia antes de las 12 semanas de gestación, </a:t>
            </a:r>
            <a:r>
              <a:rPr lang="es-MX"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por </a:t>
            </a:r>
            <a:r>
              <a:rPr lang="es-MX"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s-MX"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sexo</a:t>
            </a:r>
            <a:endParaRPr lang="es-MX"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3 Tabla"/>
          <p:cNvGraphicFramePr>
            <a:graphicFrameLocks noGrp="1"/>
          </p:cNvGraphicFramePr>
          <p:nvPr/>
        </p:nvGraphicFramePr>
        <p:xfrm>
          <a:off x="539552" y="6068144"/>
          <a:ext cx="8208912" cy="432048"/>
        </p:xfrm>
        <a:graphic>
          <a:graphicData uri="http://schemas.openxmlformats.org/drawingml/2006/table">
            <a:tbl>
              <a:tblPr/>
              <a:tblGrid>
                <a:gridCol w="8208912"/>
              </a:tblGrid>
              <a:tr h="432048">
                <a:tc>
                  <a:txBody>
                    <a:bodyPr/>
                    <a:lstStyle/>
                    <a:p>
                      <a:pPr algn="ctr" rtl="0" fontAlgn="ctr"/>
                      <a:r>
                        <a:rPr lang="es-MX" sz="1000" b="0" i="0" u="none" strike="noStrike" dirty="0">
                          <a:solidFill>
                            <a:srgbClr val="000000"/>
                          </a:solidFill>
                          <a:latin typeface="Times New Roman"/>
                        </a:rPr>
                        <a:t>Fuente: Elaboración propia con base en la Encuesta de la Salud Reproductiva de los estudiantes de educación secundaria y media superior del Distrito Federal  del CRIM, 2012.</a:t>
                      </a:r>
                    </a:p>
                  </a:txBody>
                  <a:tcPr marL="0" marR="0" marT="0"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2400" b="1" dirty="0" smtClean="0">
                <a:solidFill>
                  <a:schemeClr val="bg1"/>
                </a:solidFill>
              </a:rPr>
              <a:t>Porcentaje de los estudiantes según si han acudido a alguna consulta médica para solicitar información para prevenir embarazos o ITS en Nuevo León,  por sexo</a:t>
            </a:r>
            <a:endParaRPr lang="es-MX" sz="2400" b="1" dirty="0">
              <a:solidFill>
                <a:schemeClr val="bg1"/>
              </a:solidFill>
            </a:endParaRPr>
          </a:p>
        </p:txBody>
      </p:sp>
      <p:pic>
        <p:nvPicPr>
          <p:cNvPr id="1025" name="Picture 1"/>
          <p:cNvPicPr>
            <a:picLocks noChangeAspect="1" noChangeArrowheads="1"/>
          </p:cNvPicPr>
          <p:nvPr/>
        </p:nvPicPr>
        <p:blipFill>
          <a:blip r:embed="rId2" cstate="print"/>
          <a:srcRect/>
          <a:stretch>
            <a:fillRect/>
          </a:stretch>
        </p:blipFill>
        <p:spPr bwMode="auto">
          <a:xfrm>
            <a:off x="899592" y="1484784"/>
            <a:ext cx="7848872" cy="4032448"/>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539552" y="188640"/>
          <a:ext cx="7884368" cy="5067716"/>
        </p:xfrm>
        <a:graphic>
          <a:graphicData uri="http://schemas.openxmlformats.org/drawingml/2006/table">
            <a:tbl>
              <a:tblPr/>
              <a:tblGrid>
                <a:gridCol w="3201511"/>
                <a:gridCol w="1600757"/>
                <a:gridCol w="1600757"/>
                <a:gridCol w="1481343"/>
              </a:tblGrid>
              <a:tr h="387788">
                <a:tc gridSpan="4">
                  <a:txBody>
                    <a:bodyPr/>
                    <a:lstStyle/>
                    <a:p>
                      <a:pPr indent="68580" algn="ctr">
                        <a:lnSpc>
                          <a:spcPct val="115000"/>
                        </a:lnSpc>
                        <a:spcAft>
                          <a:spcPts val="0"/>
                        </a:spcAft>
                      </a:pPr>
                      <a:endParaRPr lang="es-MX" sz="1100" dirty="0">
                        <a:latin typeface="Calibri"/>
                        <a:ea typeface="Calibri"/>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4BACC6"/>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847242">
                <a:tc gridSpan="4">
                  <a:txBody>
                    <a:bodyPr/>
                    <a:lstStyle/>
                    <a:p>
                      <a:pPr algn="ctr">
                        <a:lnSpc>
                          <a:spcPct val="115000"/>
                        </a:lnSpc>
                        <a:spcAft>
                          <a:spcPts val="0"/>
                        </a:spcAft>
                      </a:pPr>
                      <a:r>
                        <a:rPr lang="es-MX" sz="1800" b="1" baseline="0" dirty="0">
                          <a:solidFill>
                            <a:schemeClr val="bg1"/>
                          </a:solidFill>
                          <a:effectLst>
                            <a:outerShdw blurRad="38100" dist="38100" dir="2700000" algn="tl">
                              <a:srgbClr val="000000">
                                <a:alpha val="43137"/>
                              </a:srgbClr>
                            </a:outerShdw>
                          </a:effectLst>
                          <a:latin typeface="Calibri" pitchFamily="34" charset="0"/>
                          <a:ea typeface="Calibri"/>
                          <a:cs typeface="Calibri"/>
                        </a:rPr>
                        <a:t>Porcentaje de los estudiantes de Nuevo León que han recibido atención médica en el último año según el motivo por el regresarían al mismo lugar a atenderse por sexo</a:t>
                      </a:r>
                      <a:endParaRPr lang="es-MX" sz="1800" baseline="0" dirty="0">
                        <a:solidFill>
                          <a:schemeClr val="bg1"/>
                        </a:solidFill>
                        <a:effectLst>
                          <a:outerShdw blurRad="38100" dist="38100" dir="2700000" algn="tl">
                            <a:srgbClr val="000000">
                              <a:alpha val="43137"/>
                            </a:srgbClr>
                          </a:outerShdw>
                        </a:effectLst>
                        <a:latin typeface="Calibri" pitchFamily="34" charset="0"/>
                        <a:ea typeface="Calibri"/>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4BACC6"/>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3925">
                <a:tc rowSpan="2">
                  <a:txBody>
                    <a:bodyPr/>
                    <a:lstStyle/>
                    <a:p>
                      <a:pPr>
                        <a:lnSpc>
                          <a:spcPct val="115000"/>
                        </a:lnSpc>
                        <a:spcAft>
                          <a:spcPts val="0"/>
                        </a:spcAft>
                      </a:pPr>
                      <a:r>
                        <a:rPr lang="es-MX" sz="800" b="1" dirty="0">
                          <a:latin typeface="Arial"/>
                          <a:ea typeface="Calibri"/>
                          <a:cs typeface="Calibri"/>
                        </a:rPr>
                        <a:t>Razón</a:t>
                      </a:r>
                      <a:endParaRPr lang="es-MX" sz="11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B6DDE8"/>
                      </a:solidFill>
                      <a:prstDash val="solid"/>
                      <a:round/>
                      <a:headEnd type="none" w="med" len="med"/>
                      <a:tailEnd type="none" w="med" len="med"/>
                    </a:lnB>
                    <a:solidFill>
                      <a:srgbClr val="B6DDE8"/>
                    </a:solidFill>
                  </a:tcPr>
                </a:tc>
                <a:tc gridSpan="3">
                  <a:txBody>
                    <a:bodyPr/>
                    <a:lstStyle/>
                    <a:p>
                      <a:pPr algn="ctr">
                        <a:lnSpc>
                          <a:spcPct val="115000"/>
                        </a:lnSpc>
                        <a:spcAft>
                          <a:spcPts val="0"/>
                        </a:spcAft>
                      </a:pPr>
                      <a:r>
                        <a:rPr lang="es-MX" sz="800" b="1">
                          <a:latin typeface="Arial"/>
                          <a:ea typeface="Calibri"/>
                          <a:cs typeface="Calibri"/>
                        </a:rPr>
                        <a:t>Sexo</a:t>
                      </a:r>
                      <a:endParaRPr lang="es-MX" sz="1100">
                        <a:latin typeface="Calibri"/>
                        <a:ea typeface="Calibri"/>
                        <a:cs typeface="Calibri"/>
                      </a:endParaRPr>
                    </a:p>
                  </a:txBody>
                  <a:tcPr marL="68580" marR="68580" marT="0" marB="0">
                    <a:lnL w="12700" cap="flat" cmpd="sng" algn="ctr">
                      <a:solidFill>
                        <a:srgbClr val="B6DDE8"/>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B6DDE8"/>
                    </a:solidFill>
                  </a:tcPr>
                </a:tc>
                <a:tc hMerge="1">
                  <a:txBody>
                    <a:bodyPr/>
                    <a:lstStyle/>
                    <a:p>
                      <a:endParaRPr lang="es-MX"/>
                    </a:p>
                  </a:txBody>
                  <a:tcPr/>
                </a:tc>
                <a:tc hMerge="1">
                  <a:txBody>
                    <a:bodyPr/>
                    <a:lstStyle/>
                    <a:p>
                      <a:endParaRPr lang="es-MX"/>
                    </a:p>
                  </a:txBody>
                  <a:tcPr/>
                </a:tc>
              </a:tr>
              <a:tr h="213925">
                <a:tc vMerge="1">
                  <a:txBody>
                    <a:bodyPr/>
                    <a:lstStyle/>
                    <a:p>
                      <a:endParaRPr lang="es-MX"/>
                    </a:p>
                  </a:txBody>
                  <a:tcPr/>
                </a:tc>
                <a:tc>
                  <a:txBody>
                    <a:bodyPr/>
                    <a:lstStyle/>
                    <a:p>
                      <a:pPr algn="r">
                        <a:lnSpc>
                          <a:spcPct val="115000"/>
                        </a:lnSpc>
                        <a:spcAft>
                          <a:spcPts val="0"/>
                        </a:spcAft>
                      </a:pPr>
                      <a:r>
                        <a:rPr lang="es-MX" sz="800" b="1">
                          <a:latin typeface="Arial"/>
                          <a:ea typeface="Calibri"/>
                          <a:cs typeface="Calibri"/>
                        </a:rPr>
                        <a:t>Hombres</a:t>
                      </a:r>
                      <a:endParaRPr lang="es-MX" sz="1100">
                        <a:latin typeface="Calibri"/>
                        <a:ea typeface="Calibri"/>
                        <a:cs typeface="Calibri"/>
                      </a:endParaRPr>
                    </a:p>
                  </a:txBody>
                  <a:tcPr marL="68580" marR="68580"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B6DDE8"/>
                      </a:solidFill>
                      <a:prstDash val="solid"/>
                      <a:round/>
                      <a:headEnd type="none" w="med" len="med"/>
                      <a:tailEnd type="none" w="med" len="med"/>
                    </a:lnB>
                    <a:solidFill>
                      <a:srgbClr val="B6DDE8"/>
                    </a:solidFill>
                  </a:tcPr>
                </a:tc>
                <a:tc>
                  <a:txBody>
                    <a:bodyPr/>
                    <a:lstStyle/>
                    <a:p>
                      <a:pPr algn="r">
                        <a:lnSpc>
                          <a:spcPct val="115000"/>
                        </a:lnSpc>
                        <a:spcAft>
                          <a:spcPts val="0"/>
                        </a:spcAft>
                      </a:pPr>
                      <a:r>
                        <a:rPr lang="es-MX" sz="800" b="1">
                          <a:latin typeface="Arial"/>
                          <a:ea typeface="Calibri"/>
                          <a:cs typeface="Calibri"/>
                        </a:rPr>
                        <a:t>Mujeres</a:t>
                      </a:r>
                      <a:endParaRPr lang="es-MX" sz="1100">
                        <a:latin typeface="Calibri"/>
                        <a:ea typeface="Calibri"/>
                        <a:cs typeface="Calibri"/>
                      </a:endParaRPr>
                    </a:p>
                  </a:txBody>
                  <a:tcPr marL="68580" marR="68580"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B6DDE8"/>
                      </a:solidFill>
                      <a:prstDash val="solid"/>
                      <a:round/>
                      <a:headEnd type="none" w="med" len="med"/>
                      <a:tailEnd type="none" w="med" len="med"/>
                    </a:lnB>
                    <a:solidFill>
                      <a:srgbClr val="B6DDE8"/>
                    </a:solidFill>
                  </a:tcPr>
                </a:tc>
                <a:tc>
                  <a:txBody>
                    <a:bodyPr/>
                    <a:lstStyle/>
                    <a:p>
                      <a:pPr algn="r">
                        <a:lnSpc>
                          <a:spcPct val="115000"/>
                        </a:lnSpc>
                        <a:spcAft>
                          <a:spcPts val="0"/>
                        </a:spcAft>
                      </a:pPr>
                      <a:r>
                        <a:rPr lang="es-MX" sz="800" b="1">
                          <a:latin typeface="Arial"/>
                          <a:ea typeface="Calibri"/>
                          <a:cs typeface="Calibri"/>
                        </a:rPr>
                        <a:t>Total*</a:t>
                      </a:r>
                      <a:endParaRPr lang="es-MX" sz="1100">
                        <a:latin typeface="Calibri"/>
                        <a:ea typeface="Calibri"/>
                        <a:cs typeface="Calibri"/>
                      </a:endParaRPr>
                    </a:p>
                  </a:txBody>
                  <a:tcPr marL="68580" marR="68580" marT="0" marB="0">
                    <a:lnL w="12700" cap="flat" cmpd="sng" algn="ctr">
                      <a:solidFill>
                        <a:srgbClr val="B6DDE8"/>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B6DDE8"/>
                      </a:solidFill>
                      <a:prstDash val="solid"/>
                      <a:round/>
                      <a:headEnd type="none" w="med" len="med"/>
                      <a:tailEnd type="none" w="med" len="med"/>
                    </a:lnB>
                    <a:solidFill>
                      <a:srgbClr val="B6DDE8"/>
                    </a:solidFill>
                  </a:tcPr>
                </a:tc>
              </a:tr>
              <a:tr h="213925">
                <a:tc>
                  <a:txBody>
                    <a:bodyPr/>
                    <a:lstStyle/>
                    <a:p>
                      <a:pPr marL="21590">
                        <a:lnSpc>
                          <a:spcPct val="115000"/>
                        </a:lnSpc>
                        <a:spcAft>
                          <a:spcPts val="0"/>
                        </a:spcAft>
                      </a:pPr>
                      <a:r>
                        <a:rPr lang="es-MX" sz="800">
                          <a:latin typeface="Arial"/>
                          <a:ea typeface="Calibri"/>
                          <a:cs typeface="Calibri"/>
                        </a:rPr>
                        <a:t>No tengo otra opción</a:t>
                      </a:r>
                      <a:r>
                        <a:rPr lang="es-MX" sz="800" baseline="30000">
                          <a:latin typeface="Arial"/>
                          <a:ea typeface="Calibri"/>
                          <a:cs typeface="Calibri"/>
                        </a:rPr>
                        <a:t> I</a:t>
                      </a:r>
                      <a:endParaRPr lang="es-MX" sz="11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9.8</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9.0</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9.4</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213925">
                <a:tc>
                  <a:txBody>
                    <a:bodyPr/>
                    <a:lstStyle/>
                    <a:p>
                      <a:pPr marL="21590">
                        <a:lnSpc>
                          <a:spcPct val="115000"/>
                        </a:lnSpc>
                        <a:spcAft>
                          <a:spcPts val="0"/>
                        </a:spcAft>
                      </a:pPr>
                      <a:r>
                        <a:rPr lang="es-MX" sz="800">
                          <a:latin typeface="Arial"/>
                          <a:ea typeface="Calibri"/>
                          <a:cs typeface="Calibri"/>
                        </a:rPr>
                        <a:t>Me tratan bien </a:t>
                      </a:r>
                      <a:r>
                        <a:rPr lang="es-MX" sz="800" baseline="30000">
                          <a:latin typeface="Arial"/>
                          <a:ea typeface="Calibri"/>
                          <a:cs typeface="Calibri"/>
                        </a:rPr>
                        <a:t>II</a:t>
                      </a:r>
                      <a:endParaRPr lang="es-MX" sz="11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45.0</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42.0</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43.3</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213925">
                <a:tc>
                  <a:txBody>
                    <a:bodyPr/>
                    <a:lstStyle/>
                    <a:p>
                      <a:pPr marL="21590">
                        <a:lnSpc>
                          <a:spcPct val="115000"/>
                        </a:lnSpc>
                        <a:spcAft>
                          <a:spcPts val="0"/>
                        </a:spcAft>
                      </a:pPr>
                      <a:r>
                        <a:rPr lang="es-MX" sz="800">
                          <a:latin typeface="Arial"/>
                          <a:ea typeface="Calibri"/>
                          <a:cs typeface="Calibri"/>
                        </a:rPr>
                        <a:t>Me atienden bien </a:t>
                      </a:r>
                      <a:r>
                        <a:rPr lang="es-MX" sz="800" baseline="30000">
                          <a:latin typeface="Arial"/>
                          <a:ea typeface="Calibri"/>
                          <a:cs typeface="Calibri"/>
                        </a:rPr>
                        <a:t>III</a:t>
                      </a:r>
                      <a:endParaRPr lang="es-MX" sz="11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52.2</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63.7</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58.7</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213925">
                <a:tc>
                  <a:txBody>
                    <a:bodyPr/>
                    <a:lstStyle/>
                    <a:p>
                      <a:pPr marL="21590">
                        <a:lnSpc>
                          <a:spcPct val="115000"/>
                        </a:lnSpc>
                        <a:spcAft>
                          <a:spcPts val="0"/>
                        </a:spcAft>
                      </a:pPr>
                      <a:r>
                        <a:rPr lang="es-MX" sz="800">
                          <a:latin typeface="Arial"/>
                          <a:ea typeface="Calibri"/>
                          <a:cs typeface="Calibri"/>
                        </a:rPr>
                        <a:t>No tengo que pagar </a:t>
                      </a:r>
                      <a:r>
                        <a:rPr lang="es-MX" sz="800" baseline="30000">
                          <a:latin typeface="Arial"/>
                          <a:ea typeface="Calibri"/>
                          <a:cs typeface="Calibri"/>
                        </a:rPr>
                        <a:t>IV</a:t>
                      </a:r>
                      <a:endParaRPr lang="es-MX" sz="11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14.4</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11.2</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12.6</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213925">
                <a:tc>
                  <a:txBody>
                    <a:bodyPr/>
                    <a:lstStyle/>
                    <a:p>
                      <a:pPr marL="21590">
                        <a:lnSpc>
                          <a:spcPct val="115000"/>
                        </a:lnSpc>
                        <a:spcAft>
                          <a:spcPts val="0"/>
                        </a:spcAft>
                      </a:pPr>
                      <a:r>
                        <a:rPr lang="es-MX" sz="800">
                          <a:latin typeface="Arial"/>
                          <a:ea typeface="Calibri"/>
                          <a:cs typeface="Calibri"/>
                        </a:rPr>
                        <a:t>Es barato </a:t>
                      </a:r>
                      <a:r>
                        <a:rPr lang="es-MX" sz="800" baseline="30000">
                          <a:latin typeface="Arial"/>
                          <a:ea typeface="Calibri"/>
                          <a:cs typeface="Calibri"/>
                        </a:rPr>
                        <a:t>V</a:t>
                      </a:r>
                      <a:endParaRPr lang="es-MX" sz="11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8.7</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8.9</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8.8</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213925">
                <a:tc>
                  <a:txBody>
                    <a:bodyPr/>
                    <a:lstStyle/>
                    <a:p>
                      <a:pPr marL="21590">
                        <a:lnSpc>
                          <a:spcPct val="115000"/>
                        </a:lnSpc>
                        <a:spcAft>
                          <a:spcPts val="0"/>
                        </a:spcAft>
                      </a:pPr>
                      <a:r>
                        <a:rPr lang="es-MX" sz="800">
                          <a:latin typeface="Arial"/>
                          <a:ea typeface="Calibri"/>
                          <a:cs typeface="Calibri"/>
                        </a:rPr>
                        <a:t>Me atienden rápido </a:t>
                      </a:r>
                      <a:r>
                        <a:rPr lang="es-MX" sz="800" baseline="30000">
                          <a:latin typeface="Arial"/>
                          <a:ea typeface="Calibri"/>
                          <a:cs typeface="Calibri"/>
                        </a:rPr>
                        <a:t>VI</a:t>
                      </a:r>
                      <a:endParaRPr lang="es-MX" sz="11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23.4</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25.3</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24.4</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427852">
                <a:tc>
                  <a:txBody>
                    <a:bodyPr/>
                    <a:lstStyle/>
                    <a:p>
                      <a:pPr marL="21590">
                        <a:lnSpc>
                          <a:spcPct val="115000"/>
                        </a:lnSpc>
                        <a:spcAft>
                          <a:spcPts val="0"/>
                        </a:spcAft>
                      </a:pPr>
                      <a:r>
                        <a:rPr lang="es-MX" sz="800">
                          <a:latin typeface="Arial"/>
                          <a:ea typeface="Calibri"/>
                          <a:cs typeface="Calibri"/>
                        </a:rPr>
                        <a:t>Me dan los medicamentos </a:t>
                      </a:r>
                      <a:r>
                        <a:rPr lang="es-MX" sz="800" baseline="30000">
                          <a:latin typeface="Arial"/>
                          <a:ea typeface="Calibri"/>
                          <a:cs typeface="Calibri"/>
                        </a:rPr>
                        <a:t>VII</a:t>
                      </a:r>
                      <a:endParaRPr lang="es-MX" sz="11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24.0</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25.7</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25.0</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427852">
                <a:tc>
                  <a:txBody>
                    <a:bodyPr/>
                    <a:lstStyle/>
                    <a:p>
                      <a:pPr marL="21590">
                        <a:lnSpc>
                          <a:spcPct val="115000"/>
                        </a:lnSpc>
                        <a:spcAft>
                          <a:spcPts val="0"/>
                        </a:spcAft>
                      </a:pPr>
                      <a:r>
                        <a:rPr lang="es-MX" sz="800">
                          <a:latin typeface="Arial"/>
                          <a:ea typeface="Calibri"/>
                          <a:cs typeface="Calibri"/>
                        </a:rPr>
                        <a:t>El tiempo de espera es corto </a:t>
                      </a:r>
                      <a:r>
                        <a:rPr lang="es-MX" sz="800" baseline="30000">
                          <a:latin typeface="Arial"/>
                          <a:ea typeface="Calibri"/>
                          <a:cs typeface="Calibri"/>
                        </a:rPr>
                        <a:t>VIII</a:t>
                      </a:r>
                      <a:endParaRPr lang="es-MX" sz="11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16.1</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15.8</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15.9</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213925">
                <a:tc>
                  <a:txBody>
                    <a:bodyPr/>
                    <a:lstStyle/>
                    <a:p>
                      <a:pPr marL="21590">
                        <a:lnSpc>
                          <a:spcPct val="115000"/>
                        </a:lnSpc>
                        <a:spcAft>
                          <a:spcPts val="0"/>
                        </a:spcAft>
                      </a:pPr>
                      <a:r>
                        <a:rPr lang="es-MX" sz="800">
                          <a:latin typeface="Arial"/>
                          <a:ea typeface="Calibri"/>
                          <a:cs typeface="Calibri"/>
                        </a:rPr>
                        <a:t>El lugar está limpio </a:t>
                      </a:r>
                      <a:r>
                        <a:rPr lang="es-MX" sz="800" baseline="30000">
                          <a:latin typeface="Arial"/>
                          <a:ea typeface="Calibri"/>
                          <a:cs typeface="Calibri"/>
                        </a:rPr>
                        <a:t>IX</a:t>
                      </a:r>
                      <a:endParaRPr lang="es-MX" sz="11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32.1</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37.4</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35.1</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213925">
                <a:tc>
                  <a:txBody>
                    <a:bodyPr/>
                    <a:lstStyle/>
                    <a:p>
                      <a:pPr marL="21590">
                        <a:lnSpc>
                          <a:spcPct val="115000"/>
                        </a:lnSpc>
                        <a:spcAft>
                          <a:spcPts val="0"/>
                        </a:spcAft>
                      </a:pPr>
                      <a:r>
                        <a:rPr lang="es-MX" sz="800">
                          <a:latin typeface="Arial"/>
                          <a:ea typeface="Calibri"/>
                          <a:cs typeface="Calibri"/>
                        </a:rPr>
                        <a:t>Cerca de donde vivo </a:t>
                      </a:r>
                      <a:r>
                        <a:rPr lang="es-MX" sz="800" baseline="30000">
                          <a:latin typeface="Arial"/>
                          <a:ea typeface="Calibri"/>
                          <a:cs typeface="Calibri"/>
                        </a:rPr>
                        <a:t>X</a:t>
                      </a:r>
                      <a:endParaRPr lang="es-MX" sz="11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29.0</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35.7</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32.8</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524645">
                <a:tc>
                  <a:txBody>
                    <a:bodyPr/>
                    <a:lstStyle/>
                    <a:p>
                      <a:pPr marL="21590">
                        <a:lnSpc>
                          <a:spcPct val="115000"/>
                        </a:lnSpc>
                        <a:spcAft>
                          <a:spcPts val="0"/>
                        </a:spcAft>
                      </a:pPr>
                      <a:r>
                        <a:rPr lang="es-MX" sz="800">
                          <a:latin typeface="Arial"/>
                          <a:ea typeface="Calibri"/>
                          <a:cs typeface="Calibri"/>
                        </a:rPr>
                        <a:t>El médico me explico sobre la enfermedad y el tratamiento </a:t>
                      </a:r>
                      <a:r>
                        <a:rPr lang="es-MX" sz="800" baseline="30000">
                          <a:latin typeface="Arial"/>
                          <a:ea typeface="Calibri"/>
                          <a:cs typeface="Calibri"/>
                        </a:rPr>
                        <a:t>XI</a:t>
                      </a:r>
                      <a:endParaRPr lang="es-MX" sz="11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37.0</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44.5</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41.2</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213925">
                <a:tc>
                  <a:txBody>
                    <a:bodyPr/>
                    <a:lstStyle/>
                    <a:p>
                      <a:pPr marL="21590">
                        <a:lnSpc>
                          <a:spcPct val="115000"/>
                        </a:lnSpc>
                        <a:spcAft>
                          <a:spcPts val="0"/>
                        </a:spcAft>
                      </a:pPr>
                      <a:r>
                        <a:rPr lang="es-MX" sz="800">
                          <a:latin typeface="Arial"/>
                          <a:ea typeface="Calibri"/>
                          <a:cs typeface="Calibri"/>
                        </a:rPr>
                        <a:t>Otra </a:t>
                      </a:r>
                      <a:r>
                        <a:rPr lang="es-MX" sz="800" baseline="30000">
                          <a:latin typeface="Arial"/>
                          <a:ea typeface="Calibri"/>
                          <a:cs typeface="Calibri"/>
                        </a:rPr>
                        <a:t>XII</a:t>
                      </a:r>
                      <a:endParaRPr lang="es-MX" sz="11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3.4</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 algn="r">
                        <a:lnSpc>
                          <a:spcPct val="115000"/>
                        </a:lnSpc>
                        <a:spcAft>
                          <a:spcPts val="0"/>
                        </a:spcAft>
                      </a:pPr>
                      <a:r>
                        <a:rPr lang="es-MX" sz="800">
                          <a:latin typeface="Arial"/>
                          <a:ea typeface="Calibri"/>
                          <a:cs typeface="Calibri"/>
                        </a:rPr>
                        <a:t>3.9</a:t>
                      </a:r>
                      <a:endParaRPr lang="es-MX" sz="110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 algn="r">
                        <a:lnSpc>
                          <a:spcPct val="115000"/>
                        </a:lnSpc>
                        <a:spcAft>
                          <a:spcPts val="0"/>
                        </a:spcAft>
                      </a:pPr>
                      <a:r>
                        <a:rPr lang="es-MX" sz="800" dirty="0">
                          <a:latin typeface="Arial"/>
                          <a:ea typeface="Calibri"/>
                          <a:cs typeface="Calibri"/>
                        </a:rPr>
                        <a:t>3.7</a:t>
                      </a:r>
                      <a:endParaRPr lang="es-MX" sz="1100" dirty="0">
                        <a:latin typeface="Calibri"/>
                        <a:ea typeface="Calibri"/>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2 CuadroTexto"/>
          <p:cNvSpPr txBox="1"/>
          <p:nvPr/>
        </p:nvSpPr>
        <p:spPr>
          <a:xfrm>
            <a:off x="1691680" y="5805264"/>
            <a:ext cx="6081217" cy="461665"/>
          </a:xfrm>
          <a:prstGeom prst="rect">
            <a:avLst/>
          </a:prstGeom>
          <a:noFill/>
        </p:spPr>
        <p:txBody>
          <a:bodyPr wrap="square" rtlCol="0">
            <a:spAutoFit/>
          </a:bodyPr>
          <a:lstStyle/>
          <a:p>
            <a:r>
              <a:rPr lang="es-MX" sz="1200" dirty="0" smtClean="0"/>
              <a:t>Fuente: Elaboración Propia con base en los resultados  de la Encuesta de la Salud Reproductiva</a:t>
            </a:r>
          </a:p>
          <a:p>
            <a:r>
              <a:rPr lang="es-MX" sz="1200" dirty="0" smtClean="0"/>
              <a:t>de los Estudiantes  de Escuelas  de Educación Media y Media Superior  de Nuevo León, 2013.</a:t>
            </a:r>
            <a:endParaRPr lang="es-MX"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altLang="es-MX" b="1" dirty="0" smtClean="0">
                <a:solidFill>
                  <a:schemeClr val="bg1"/>
                </a:solidFill>
                <a:effectLst>
                  <a:outerShdw blurRad="38100" dist="38100" dir="2700000" algn="tl">
                    <a:srgbClr val="000000">
                      <a:alpha val="43137"/>
                    </a:srgbClr>
                  </a:outerShdw>
                </a:effectLst>
              </a:rPr>
              <a:t>Breves antecedentes de la  salud sexual y reproductiva adolescentes</a:t>
            </a:r>
            <a:endParaRPr lang="es-MX" b="1" dirty="0">
              <a:solidFill>
                <a:schemeClr val="bg1"/>
              </a:solidFill>
              <a:effectLst>
                <a:outerShdw blurRad="38100" dist="38100" dir="2700000" algn="tl">
                  <a:srgbClr val="000000">
                    <a:alpha val="43137"/>
                  </a:srgbClr>
                </a:outerShdw>
              </a:effectLst>
            </a:endParaRPr>
          </a:p>
        </p:txBody>
      </p:sp>
      <p:sp>
        <p:nvSpPr>
          <p:cNvPr id="4" name="3 Rectángulo"/>
          <p:cNvSpPr/>
          <p:nvPr/>
        </p:nvSpPr>
        <p:spPr>
          <a:xfrm>
            <a:off x="323528" y="1988840"/>
            <a:ext cx="8496944" cy="4425827"/>
          </a:xfrm>
          <a:prstGeom prst="rect">
            <a:avLst/>
          </a:prstGeom>
        </p:spPr>
        <p:txBody>
          <a:bodyPr wrap="square">
            <a:spAutoFit/>
          </a:bodyPr>
          <a:lstStyle/>
          <a:p>
            <a:pPr algn="just">
              <a:lnSpc>
                <a:spcPct val="80000"/>
              </a:lnSpc>
            </a:pPr>
            <a:r>
              <a:rPr lang="es-ES" altLang="es-MX" sz="2200" dirty="0" smtClean="0"/>
              <a:t>Durante las últimas décadas, en México se han logrado grandes avances en materia  de salud sexual y reproductiva, sin embargo todavía hay algunos problemas que no han sido resueltos de manera integral. Uno de los retos centrales gira en torno a la salud reproductiva de la población adolescente, grupo prioritario por las siguientes razones: </a:t>
            </a:r>
          </a:p>
          <a:p>
            <a:pPr algn="just">
              <a:lnSpc>
                <a:spcPct val="80000"/>
              </a:lnSpc>
            </a:pPr>
            <a:endParaRPr lang="es-ES" altLang="es-MX" sz="2200" dirty="0" smtClean="0"/>
          </a:p>
          <a:p>
            <a:pPr algn="just">
              <a:lnSpc>
                <a:spcPct val="80000"/>
              </a:lnSpc>
              <a:buFont typeface="Wingdings" pitchFamily="2" charset="2"/>
              <a:buChar char="§"/>
            </a:pPr>
            <a:r>
              <a:rPr lang="es-ES" altLang="es-MX" sz="2200" dirty="0" smtClean="0"/>
              <a:t>	El reducido uso de métodos anticonceptivos de los adolescentes sexualmente activos ha ocasionado un elevado número de embarazos no planeados. </a:t>
            </a:r>
          </a:p>
          <a:p>
            <a:pPr algn="just">
              <a:lnSpc>
                <a:spcPct val="80000"/>
              </a:lnSpc>
              <a:buFont typeface="Wingdings" pitchFamily="2" charset="2"/>
              <a:buChar char="§"/>
            </a:pPr>
            <a:r>
              <a:rPr lang="es-ES" altLang="es-MX" sz="2200" dirty="0" smtClean="0"/>
              <a:t>           Las </a:t>
            </a:r>
            <a:r>
              <a:rPr lang="es-ES" altLang="es-MX" sz="2200" dirty="0" smtClean="0"/>
              <a:t>Infecciones de Transmisión sexual se originan con frecuencia en la primera etapa de la juventud. </a:t>
            </a:r>
          </a:p>
          <a:p>
            <a:pPr algn="just">
              <a:lnSpc>
                <a:spcPct val="80000"/>
              </a:lnSpc>
              <a:buFont typeface="Wingdings" pitchFamily="2" charset="2"/>
              <a:buChar char="§"/>
            </a:pPr>
            <a:r>
              <a:rPr lang="es-ES" altLang="es-MX" sz="2200" dirty="0" smtClean="0"/>
              <a:t>	La maternidad temprana puede conducir a menores oportunidades para mejorar la calidad de vida de las madres adolescentes y de sus hijos.</a:t>
            </a:r>
          </a:p>
          <a:p>
            <a:pPr algn="just">
              <a:lnSpc>
                <a:spcPct val="80000"/>
              </a:lnSpc>
              <a:buFont typeface="Wingdings" pitchFamily="2" charset="2"/>
              <a:buChar char="§"/>
            </a:pPr>
            <a:r>
              <a:rPr lang="es-ES" altLang="es-MX" sz="2200" dirty="0" smtClean="0"/>
              <a:t>	La falta de alternativas de desarrollo personal y la desigualdad de género obstaculizan una sexualidad libre y segura.</a:t>
            </a:r>
            <a:endParaRPr lang="es-MX" altLang="es-MX" sz="2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9144000" cy="7599003"/>
          </a:xfrm>
          <a:prstGeom prst="rect">
            <a:avLst/>
          </a:prstGeom>
        </p:spPr>
        <p:txBody>
          <a:bodyPr wrap="square">
            <a:spAutoFit/>
          </a:bodyPr>
          <a:lstStyle/>
          <a:p>
            <a:pPr algn="just">
              <a:defRPr/>
            </a:pPr>
            <a:endParaRPr lang="es-ES" dirty="0" smtClean="0"/>
          </a:p>
          <a:p>
            <a:pPr algn="just">
              <a:defRPr/>
            </a:pPr>
            <a:endParaRPr lang="es-ES" dirty="0" smtClean="0"/>
          </a:p>
          <a:p>
            <a:pPr algn="just">
              <a:defRPr/>
            </a:pPr>
            <a:endParaRPr lang="es-ES" dirty="0" smtClean="0"/>
          </a:p>
          <a:p>
            <a:pPr algn="just">
              <a:buFont typeface="Wingdings" panose="05000000000000000000" pitchFamily="2" charset="2"/>
              <a:buChar char="§"/>
              <a:defRPr/>
            </a:pPr>
            <a:endParaRPr lang="es-ES" dirty="0" smtClean="0"/>
          </a:p>
          <a:p>
            <a:pPr algn="just">
              <a:buFont typeface="Wingdings" panose="05000000000000000000" pitchFamily="2" charset="2"/>
              <a:buChar char="§"/>
              <a:defRPr/>
            </a:pPr>
            <a:endParaRPr lang="es-ES" dirty="0" smtClean="0"/>
          </a:p>
          <a:p>
            <a:pPr algn="just">
              <a:defRPr/>
            </a:pPr>
            <a:r>
              <a:rPr lang="es-ES" dirty="0" smtClean="0"/>
              <a:t>      • Las </a:t>
            </a:r>
            <a:r>
              <a:rPr lang="es-ES" dirty="0" smtClean="0"/>
              <a:t>políticas de educación y de salud deben de propiciar que los alumnos no sólo reciban una educación técnica sobre los temas de la sexualidad y de la biología de la reproducción, sino que efectivamente se apropien de estos conocimientos y los relacionen con sus prácticas sexuales y reproductivas</a:t>
            </a:r>
            <a:r>
              <a:rPr lang="es-ES" dirty="0" smtClean="0"/>
              <a:t>.</a:t>
            </a:r>
            <a:endParaRPr lang="es-ES" dirty="0" smtClean="0"/>
          </a:p>
          <a:p>
            <a:pPr algn="just">
              <a:buFont typeface="Wingdings" panose="05000000000000000000" pitchFamily="2" charset="2"/>
              <a:buChar char="§"/>
              <a:defRPr/>
            </a:pPr>
            <a:endParaRPr lang="es-ES" dirty="0" smtClean="0"/>
          </a:p>
          <a:p>
            <a:pPr algn="just">
              <a:defRPr/>
            </a:pPr>
            <a:r>
              <a:rPr lang="es-MX" dirty="0" smtClean="0"/>
              <a:t>     • Asimismo</a:t>
            </a:r>
            <a:r>
              <a:rPr lang="es-MX" dirty="0" smtClean="0"/>
              <a:t>, se vuelve evidente la necesidad de </a:t>
            </a:r>
            <a:r>
              <a:rPr lang="es-MX" dirty="0" smtClean="0"/>
              <a:t>redoblar esfuerzos para capacitar y </a:t>
            </a:r>
            <a:r>
              <a:rPr lang="es-MX" dirty="0" err="1" smtClean="0"/>
              <a:t>sensibliizar</a:t>
            </a:r>
            <a:r>
              <a:rPr lang="es-MX" dirty="0" smtClean="0"/>
              <a:t> a los profesores sobre educación sexual, </a:t>
            </a:r>
            <a:r>
              <a:rPr lang="es-MX" dirty="0" smtClean="0"/>
              <a:t>ya que ellos constituyen la principal fuente de información de los alumnos sobre esta temática. </a:t>
            </a:r>
            <a:endParaRPr lang="es-MX" dirty="0" smtClean="0"/>
          </a:p>
          <a:p>
            <a:pPr algn="just">
              <a:defRPr/>
            </a:pPr>
            <a:endParaRPr lang="es-MX" dirty="0" smtClean="0"/>
          </a:p>
          <a:p>
            <a:pPr algn="just">
              <a:lnSpc>
                <a:spcPct val="90000"/>
              </a:lnSpc>
            </a:pPr>
            <a:r>
              <a:rPr lang="es-ES" altLang="es-MX" dirty="0" smtClean="0"/>
              <a:t>   •  En </a:t>
            </a:r>
            <a:r>
              <a:rPr lang="es-ES" altLang="es-MX" dirty="0" smtClean="0"/>
              <a:t>el caso particular del Distrito Federal, hay que recalcar que si bien la interrupción del embarazo es legal antes de las 12 semanas de </a:t>
            </a:r>
            <a:r>
              <a:rPr lang="es-ES" altLang="es-MX" dirty="0" smtClean="0"/>
              <a:t>gestación desde 2007, </a:t>
            </a:r>
            <a:r>
              <a:rPr lang="es-ES" altLang="es-MX" dirty="0" smtClean="0"/>
              <a:t>la gran mayoría de los estudiantes no lo saben, incluso cuando una parte importante de ellos conocen una persona cercana que abortó. </a:t>
            </a:r>
          </a:p>
          <a:p>
            <a:pPr algn="just">
              <a:lnSpc>
                <a:spcPct val="90000"/>
              </a:lnSpc>
            </a:pPr>
            <a:endParaRPr lang="es-ES" altLang="es-MX" dirty="0" smtClean="0"/>
          </a:p>
          <a:p>
            <a:pPr algn="just">
              <a:lnSpc>
                <a:spcPct val="90000"/>
              </a:lnSpc>
            </a:pPr>
            <a:r>
              <a:rPr lang="es-ES" altLang="es-MX" dirty="0" smtClean="0"/>
              <a:t>  •  Esto </a:t>
            </a:r>
            <a:r>
              <a:rPr lang="es-ES" altLang="es-MX" dirty="0" smtClean="0"/>
              <a:t>es relevante, ya que muestra que los derechos sexuales y reproductivos de los adolescentes se pueden ver obstaculizados por múltiples factores, entre ellos, por la falta de acceso a la información tanto de los medios de comunicación, como de las políticas públicas, los tabús de los maestros y de la sociedad en general.</a:t>
            </a:r>
          </a:p>
          <a:p>
            <a:pPr algn="just">
              <a:defRPr/>
            </a:pPr>
            <a:endParaRPr lang="es-MX" dirty="0" smtClean="0"/>
          </a:p>
          <a:p>
            <a:pPr algn="just">
              <a:defRPr/>
            </a:pPr>
            <a:endParaRPr lang="es-ES" dirty="0" smtClean="0"/>
          </a:p>
          <a:p>
            <a:pPr algn="just">
              <a:buFont typeface="Wingdings" panose="05000000000000000000" pitchFamily="2" charset="2"/>
              <a:buChar char="§"/>
              <a:defRPr/>
            </a:pPr>
            <a:endParaRPr lang="es-ES" dirty="0" smtClean="0"/>
          </a:p>
          <a:p>
            <a:pPr algn="just">
              <a:buFont typeface="Wingdings" panose="05000000000000000000" pitchFamily="2" charset="2"/>
              <a:buChar char="§"/>
              <a:defRPr/>
            </a:pPr>
            <a:endParaRPr lang="es-ES" dirty="0" smtClean="0"/>
          </a:p>
        </p:txBody>
      </p:sp>
      <p:sp>
        <p:nvSpPr>
          <p:cNvPr id="3" name="2 Rectángulo"/>
          <p:cNvSpPr/>
          <p:nvPr/>
        </p:nvSpPr>
        <p:spPr>
          <a:xfrm>
            <a:off x="1979712" y="332656"/>
            <a:ext cx="4608512" cy="461665"/>
          </a:xfrm>
          <a:prstGeom prst="rect">
            <a:avLst/>
          </a:prstGeom>
        </p:spPr>
        <p:txBody>
          <a:bodyPr wrap="square">
            <a:spAutoFit/>
          </a:bodyPr>
          <a:lstStyle/>
          <a:p>
            <a:r>
              <a:rPr lang="es-MX" sz="2400" b="1" dirty="0" smtClean="0"/>
              <a:t>A MANERA DE CONCLUSIÓN</a:t>
            </a:r>
            <a:endParaRPr lang="es-MX"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9144000" cy="8069901"/>
          </a:xfrm>
          <a:prstGeom prst="rect">
            <a:avLst/>
          </a:prstGeom>
        </p:spPr>
        <p:txBody>
          <a:bodyPr wrap="square">
            <a:spAutoFit/>
          </a:bodyPr>
          <a:lstStyle/>
          <a:p>
            <a:pPr algn="just">
              <a:lnSpc>
                <a:spcPct val="90000"/>
              </a:lnSpc>
            </a:pPr>
            <a:endParaRPr lang="es-ES" altLang="es-MX" dirty="0" smtClean="0"/>
          </a:p>
          <a:p>
            <a:pPr algn="just">
              <a:lnSpc>
                <a:spcPct val="90000"/>
              </a:lnSpc>
            </a:pPr>
            <a:endParaRPr lang="es-ES" altLang="es-MX" dirty="0" smtClean="0"/>
          </a:p>
          <a:p>
            <a:pPr algn="just">
              <a:lnSpc>
                <a:spcPct val="90000"/>
              </a:lnSpc>
            </a:pPr>
            <a:endParaRPr lang="es-ES" altLang="es-MX" dirty="0" smtClean="0"/>
          </a:p>
          <a:p>
            <a:pPr algn="just">
              <a:lnSpc>
                <a:spcPct val="90000"/>
              </a:lnSpc>
            </a:pPr>
            <a:endParaRPr lang="es-ES" altLang="es-MX" dirty="0" smtClean="0"/>
          </a:p>
          <a:p>
            <a:pPr algn="just">
              <a:lnSpc>
                <a:spcPct val="90000"/>
              </a:lnSpc>
            </a:pPr>
            <a:endParaRPr lang="es-ES" altLang="es-MX" dirty="0" smtClean="0"/>
          </a:p>
          <a:p>
            <a:pPr algn="just">
              <a:lnSpc>
                <a:spcPct val="90000"/>
              </a:lnSpc>
            </a:pPr>
            <a:endParaRPr lang="es-ES" altLang="es-MX" dirty="0" smtClean="0"/>
          </a:p>
          <a:p>
            <a:pPr lvl="0" algn="just" fontAlgn="base">
              <a:spcBef>
                <a:spcPct val="0"/>
              </a:spcBef>
              <a:spcAft>
                <a:spcPct val="0"/>
              </a:spcAft>
            </a:pPr>
            <a:r>
              <a:rPr lang="es-MX" dirty="0" smtClean="0">
                <a:latin typeface="+mj-lt"/>
                <a:ea typeface="Calibri" pitchFamily="34" charset="0"/>
                <a:cs typeface="Garamond" pitchFamily="18" charset="0"/>
              </a:rPr>
              <a:t>        •   </a:t>
            </a:r>
            <a:r>
              <a:rPr lang="es-MX" dirty="0" smtClean="0">
                <a:ea typeface="Calibri" pitchFamily="34" charset="0"/>
                <a:cs typeface="Garamond" pitchFamily="18" charset="0"/>
              </a:rPr>
              <a:t>En Nuevo León, un </a:t>
            </a:r>
            <a:r>
              <a:rPr lang="es-MX" dirty="0" smtClean="0">
                <a:ea typeface="Calibri" pitchFamily="34" charset="0"/>
                <a:cs typeface="Garamond" pitchFamily="18" charset="0"/>
              </a:rPr>
              <a:t>número muy reducido de estudiantes </a:t>
            </a:r>
            <a:r>
              <a:rPr lang="es-MX" dirty="0" smtClean="0">
                <a:ea typeface="Calibri" pitchFamily="34" charset="0"/>
                <a:cs typeface="Garamond" pitchFamily="18" charset="0"/>
              </a:rPr>
              <a:t>acude </a:t>
            </a:r>
            <a:r>
              <a:rPr lang="es-MX" dirty="0" smtClean="0">
                <a:ea typeface="Calibri" pitchFamily="34" charset="0"/>
                <a:cs typeface="Garamond" pitchFamily="18" charset="0"/>
              </a:rPr>
              <a:t>a las clínicas para evitar un embarazo o una ITS  </a:t>
            </a:r>
            <a:r>
              <a:rPr lang="es-MX" dirty="0" smtClean="0">
                <a:ea typeface="Calibri" pitchFamily="34" charset="0"/>
                <a:cs typeface="Garamond" pitchFamily="18" charset="0"/>
              </a:rPr>
              <a:t>o para </a:t>
            </a:r>
            <a:r>
              <a:rPr lang="es-MX" dirty="0" smtClean="0">
                <a:ea typeface="Calibri" pitchFamily="34" charset="0"/>
                <a:cs typeface="Garamond" pitchFamily="18" charset="0"/>
              </a:rPr>
              <a:t>adquirir información al respecto, y sólo acuden a las clínicas una vez que están enfermos o ya que ocurrió el embarazo</a:t>
            </a:r>
            <a:r>
              <a:rPr lang="es-MX" dirty="0" smtClean="0">
                <a:ea typeface="Calibri" pitchFamily="34" charset="0"/>
                <a:cs typeface="Garamond" pitchFamily="18" charset="0"/>
              </a:rPr>
              <a:t>. </a:t>
            </a:r>
          </a:p>
          <a:p>
            <a:pPr lvl="0" algn="just" fontAlgn="base">
              <a:spcBef>
                <a:spcPct val="0"/>
              </a:spcBef>
              <a:spcAft>
                <a:spcPct val="0"/>
              </a:spcAft>
            </a:pPr>
            <a:endParaRPr lang="es-MX" dirty="0" smtClean="0">
              <a:ea typeface="Calibri" pitchFamily="34" charset="0"/>
              <a:cs typeface="Garamond" pitchFamily="18" charset="0"/>
            </a:endParaRPr>
          </a:p>
          <a:p>
            <a:pPr lvl="0" algn="just" fontAlgn="base">
              <a:spcBef>
                <a:spcPct val="0"/>
              </a:spcBef>
              <a:spcAft>
                <a:spcPct val="0"/>
              </a:spcAft>
            </a:pPr>
            <a:r>
              <a:rPr lang="es-MX" dirty="0" smtClean="0">
                <a:ea typeface="Calibri" pitchFamily="34" charset="0"/>
                <a:cs typeface="Garamond" pitchFamily="18" charset="0"/>
              </a:rPr>
              <a:t> </a:t>
            </a:r>
            <a:r>
              <a:rPr lang="es-MX" dirty="0" smtClean="0">
                <a:ea typeface="Calibri" pitchFamily="34" charset="0"/>
                <a:cs typeface="Garamond" pitchFamily="18" charset="0"/>
              </a:rPr>
              <a:t>       •  Se </a:t>
            </a:r>
            <a:r>
              <a:rPr lang="es-MX" dirty="0" smtClean="0">
                <a:ea typeface="Calibri" pitchFamily="34" charset="0"/>
                <a:cs typeface="Garamond" pitchFamily="18" charset="0"/>
              </a:rPr>
              <a:t>debe de intensificar la cultura de la prevención, y también tomar en cuenta que para la mayoría de los estudiantes de Nuevo </a:t>
            </a:r>
            <a:r>
              <a:rPr lang="es-MX" dirty="0" smtClean="0">
                <a:ea typeface="Calibri" pitchFamily="34" charset="0"/>
                <a:cs typeface="Garamond" pitchFamily="18" charset="0"/>
              </a:rPr>
              <a:t>León   lo </a:t>
            </a:r>
            <a:r>
              <a:rPr lang="es-MX" dirty="0" smtClean="0">
                <a:ea typeface="Calibri" pitchFamily="34" charset="0"/>
                <a:cs typeface="Garamond" pitchFamily="18" charset="0"/>
              </a:rPr>
              <a:t>más importante para regresar a las clínicas es el trato que recibieron por parte del personal de salud. </a:t>
            </a:r>
            <a:endParaRPr lang="es-MX" dirty="0" smtClean="0">
              <a:ea typeface="Calibri" pitchFamily="34" charset="0"/>
              <a:cs typeface="Garamond" pitchFamily="18" charset="0"/>
            </a:endParaRPr>
          </a:p>
          <a:p>
            <a:pPr lvl="0" algn="just" fontAlgn="base">
              <a:spcBef>
                <a:spcPct val="0"/>
              </a:spcBef>
              <a:spcAft>
                <a:spcPct val="0"/>
              </a:spcAft>
            </a:pPr>
            <a:endParaRPr lang="es-MX" dirty="0" smtClean="0">
              <a:ea typeface="Calibri" pitchFamily="34" charset="0"/>
              <a:cs typeface="Garamond" pitchFamily="18" charset="0"/>
            </a:endParaRPr>
          </a:p>
          <a:p>
            <a:pPr lvl="0" algn="just" fontAlgn="base">
              <a:spcBef>
                <a:spcPct val="0"/>
              </a:spcBef>
              <a:spcAft>
                <a:spcPct val="0"/>
              </a:spcAft>
            </a:pPr>
            <a:r>
              <a:rPr lang="es-MX" dirty="0" smtClean="0">
                <a:ea typeface="Calibri" pitchFamily="34" charset="0"/>
                <a:cs typeface="Garamond" pitchFamily="18" charset="0"/>
              </a:rPr>
              <a:t>       •   En </a:t>
            </a:r>
            <a:r>
              <a:rPr lang="es-MX" dirty="0" smtClean="0">
                <a:ea typeface="Calibri" pitchFamily="34" charset="0"/>
                <a:cs typeface="Garamond" pitchFamily="18" charset="0"/>
              </a:rPr>
              <a:t>este sentido, se debe de sensibilizar al sector salud para que entiendan lo importante que resulta que se les proporcione a los adolescentes una información adecuada sobre aspectos sexuales y métodos de prevención, sin prejuicios ni discriminaciones de ningún </a:t>
            </a:r>
            <a:r>
              <a:rPr lang="es-MX" dirty="0" smtClean="0">
                <a:ea typeface="Calibri" pitchFamily="34" charset="0"/>
                <a:cs typeface="Garamond" pitchFamily="18" charset="0"/>
              </a:rPr>
              <a:t>tipo</a:t>
            </a:r>
          </a:p>
          <a:p>
            <a:pPr lvl="0" algn="just" fontAlgn="base">
              <a:spcBef>
                <a:spcPct val="0"/>
              </a:spcBef>
              <a:spcAft>
                <a:spcPct val="0"/>
              </a:spcAft>
            </a:pPr>
            <a:endParaRPr lang="es-MX" dirty="0" smtClean="0">
              <a:ea typeface="Calibri" pitchFamily="34" charset="0"/>
              <a:cs typeface="Garamond" pitchFamily="18" charset="0"/>
            </a:endParaRPr>
          </a:p>
          <a:p>
            <a:pPr algn="just" fontAlgn="base">
              <a:spcBef>
                <a:spcPct val="0"/>
              </a:spcBef>
              <a:spcAft>
                <a:spcPct val="0"/>
              </a:spcAft>
            </a:pPr>
            <a:r>
              <a:rPr lang="es-MX" altLang="es-MX" dirty="0" smtClean="0"/>
              <a:t>      •  En ambos estados, s</a:t>
            </a:r>
            <a:r>
              <a:rPr lang="es-ES" altLang="es-MX" dirty="0" smtClean="0"/>
              <a:t>e </a:t>
            </a:r>
            <a:r>
              <a:rPr lang="es-ES" altLang="es-MX" dirty="0" smtClean="0"/>
              <a:t>encontraron también diferencias importantes en las prácticas sexuales y reproductivas de los adolescentes según se trate de hombres o mujeres. Esto es de fundamental importancia, ya que las políticas dirigidas a mejorar la salud reproductiva de los adolescentes suelen ser homogéneas, sin considerar las necesidades particulares de cada sexo.</a:t>
            </a:r>
          </a:p>
          <a:p>
            <a:pPr lvl="0" algn="just" fontAlgn="base">
              <a:spcBef>
                <a:spcPct val="0"/>
              </a:spcBef>
              <a:spcAft>
                <a:spcPct val="0"/>
              </a:spcAft>
            </a:pPr>
            <a:endParaRPr lang="es-MX" dirty="0" smtClean="0">
              <a:latin typeface="+mj-lt"/>
              <a:ea typeface="Calibri" pitchFamily="34" charset="0"/>
              <a:cs typeface="Garamond" pitchFamily="18" charset="0"/>
            </a:endParaRPr>
          </a:p>
          <a:p>
            <a:pPr lvl="0" algn="just" fontAlgn="base">
              <a:spcBef>
                <a:spcPct val="0"/>
              </a:spcBef>
              <a:spcAft>
                <a:spcPct val="0"/>
              </a:spcAft>
            </a:pPr>
            <a:endParaRPr lang="es-MX" dirty="0" smtClean="0">
              <a:latin typeface="+mj-lt"/>
              <a:ea typeface="Calibri" pitchFamily="34" charset="0"/>
              <a:cs typeface="Garamond" pitchFamily="18" charset="0"/>
            </a:endParaRPr>
          </a:p>
          <a:p>
            <a:pPr algn="just">
              <a:lnSpc>
                <a:spcPct val="90000"/>
              </a:lnSpc>
            </a:pPr>
            <a:endParaRPr lang="es-ES" altLang="es-MX" dirty="0" smtClean="0">
              <a:latin typeface="+mj-lt"/>
            </a:endParaRPr>
          </a:p>
          <a:p>
            <a:pPr algn="just">
              <a:lnSpc>
                <a:spcPct val="90000"/>
              </a:lnSpc>
            </a:pPr>
            <a:endParaRPr lang="es-ES" altLang="es-MX" dirty="0" smtClean="0">
              <a:latin typeface="+mj-lt"/>
            </a:endParaRPr>
          </a:p>
          <a:p>
            <a:pPr algn="just">
              <a:lnSpc>
                <a:spcPct val="90000"/>
              </a:lnSpc>
            </a:pPr>
            <a:endParaRPr lang="es-ES" altLang="es-MX" dirty="0" smtClean="0"/>
          </a:p>
          <a:p>
            <a:pPr algn="just">
              <a:lnSpc>
                <a:spcPct val="90000"/>
              </a:lnSpc>
            </a:pPr>
            <a:endParaRPr lang="es-ES" altLang="es-MX" dirty="0" smtClean="0"/>
          </a:p>
          <a:p>
            <a:pPr algn="just">
              <a:lnSpc>
                <a:spcPct val="90000"/>
              </a:lnSpc>
            </a:pPr>
            <a:endParaRPr lang="es-ES" altLang="es-MX" dirty="0" smtClean="0"/>
          </a:p>
          <a:p>
            <a:pPr algn="just">
              <a:lnSpc>
                <a:spcPct val="90000"/>
              </a:lnSpc>
            </a:pPr>
            <a:endParaRPr lang="es-ES" altLang="es-MX" dirty="0" smtClean="0"/>
          </a:p>
        </p:txBody>
      </p:sp>
      <p:sp>
        <p:nvSpPr>
          <p:cNvPr id="8" name="7 Rectángulo"/>
          <p:cNvSpPr/>
          <p:nvPr/>
        </p:nvSpPr>
        <p:spPr>
          <a:xfrm>
            <a:off x="2195736" y="188640"/>
            <a:ext cx="4536504" cy="461665"/>
          </a:xfrm>
          <a:prstGeom prst="rect">
            <a:avLst/>
          </a:prstGeom>
        </p:spPr>
        <p:txBody>
          <a:bodyPr wrap="square">
            <a:spAutoFit/>
          </a:bodyPr>
          <a:lstStyle/>
          <a:p>
            <a:r>
              <a:rPr lang="es-MX" sz="2400" b="1" dirty="0" smtClean="0"/>
              <a:t>A MANERA DE CONCLUSIÓN</a:t>
            </a:r>
            <a:endParaRPr lang="es-MX"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ítulo 1"/>
          <p:cNvSpPr>
            <a:spLocks noGrp="1"/>
          </p:cNvSpPr>
          <p:nvPr>
            <p:ph type="title"/>
          </p:nvPr>
        </p:nvSpPr>
        <p:spPr/>
        <p:txBody>
          <a:bodyPr/>
          <a:lstStyle/>
          <a:p>
            <a:r>
              <a:rPr lang="es-MX" sz="2800" b="1" dirty="0" smtClean="0"/>
              <a:t>A MANERA DE CONCLUSIÓN</a:t>
            </a:r>
            <a:r>
              <a:rPr lang="es-MX" sz="2800" dirty="0" smtClean="0"/>
              <a:t/>
            </a:r>
            <a:br>
              <a:rPr lang="es-MX" sz="2800" dirty="0" smtClean="0"/>
            </a:br>
            <a:endParaRPr lang="es-MX" sz="2800" dirty="0" smtClean="0"/>
          </a:p>
        </p:txBody>
      </p:sp>
      <p:sp>
        <p:nvSpPr>
          <p:cNvPr id="39939" name="Marcador de contenido 2"/>
          <p:cNvSpPr>
            <a:spLocks noGrp="1"/>
          </p:cNvSpPr>
          <p:nvPr>
            <p:ph idx="1"/>
          </p:nvPr>
        </p:nvSpPr>
        <p:spPr/>
        <p:txBody>
          <a:bodyPr/>
          <a:lstStyle/>
          <a:p>
            <a:pPr algn="just" eaLnBrk="1" hangingPunct="1">
              <a:lnSpc>
                <a:spcPct val="80000"/>
              </a:lnSpc>
            </a:pPr>
            <a:r>
              <a:rPr lang="es-ES" altLang="es-MX" sz="2000" dirty="0" smtClean="0"/>
              <a:t>Si bien se dio un avance en el conocimiento y uso del condón y hubo una mayor apertura en el comportamiento sexual de los adolescentes, aún persisten </a:t>
            </a:r>
            <a:r>
              <a:rPr lang="es-ES" altLang="es-MX" sz="2000" dirty="0" smtClean="0"/>
              <a:t> </a:t>
            </a:r>
            <a:r>
              <a:rPr lang="es-ES" altLang="es-MX" sz="2000" dirty="0" smtClean="0"/>
              <a:t>obstáculos que limitan a los adolescentes para gozar de una sexualidad protegida.</a:t>
            </a:r>
          </a:p>
          <a:p>
            <a:pPr algn="just" eaLnBrk="1" hangingPunct="1">
              <a:lnSpc>
                <a:spcPct val="80000"/>
              </a:lnSpc>
            </a:pPr>
            <a:endParaRPr lang="es-MX" altLang="es-MX" sz="2000" dirty="0" smtClean="0"/>
          </a:p>
          <a:p>
            <a:pPr algn="just" eaLnBrk="1" hangingPunct="1">
              <a:lnSpc>
                <a:spcPct val="80000"/>
              </a:lnSpc>
            </a:pPr>
            <a:r>
              <a:rPr lang="es-MX" altLang="es-MX" sz="2000" dirty="0" smtClean="0"/>
              <a:t>Mientras no se fortalezca la educación sexual, mientras no se difunda con mayor vigor la información precisa sobre la sexualidad, la anticoncepción </a:t>
            </a:r>
            <a:r>
              <a:rPr lang="es-MX" altLang="es-MX" sz="2000" dirty="0" smtClean="0"/>
              <a:t>l y los derechos sexuales y reproductivos y </a:t>
            </a:r>
            <a:r>
              <a:rPr lang="es-MX" altLang="es-MX" sz="2000" dirty="0" smtClean="0"/>
              <a:t>no se logre una mayor equidad de género, tenderán a incrementarse los embarazos no deseados y las enfermedades de transmisión sexual.</a:t>
            </a:r>
          </a:p>
          <a:p>
            <a:pPr algn="just" eaLnBrk="1" hangingPunct="1">
              <a:lnSpc>
                <a:spcPct val="80000"/>
              </a:lnSpc>
            </a:pPr>
            <a:endParaRPr lang="es-MX" altLang="es-MX" sz="2000" dirty="0" smtClean="0"/>
          </a:p>
          <a:p>
            <a:r>
              <a:rPr lang="es-MX" sz="2000" dirty="0" smtClean="0"/>
              <a:t>Sin duda es urgente mejorar la educación sexual de los adolescentes, y atender sus necesidades individuales y de pareja, tomando en cuenta el contexto sociocultural en el que viven.</a:t>
            </a:r>
          </a:p>
          <a:p>
            <a:endParaRPr lang="es-MX"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altLang="es-MX"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Breves antecedentes. Salud sexual y reproductiva adolescentes en el Distrito Federal y Nuevo León</a:t>
            </a:r>
            <a:endParaRPr lang="es-MX" sz="32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p:txBody>
          <a:bodyPr/>
          <a:lstStyle/>
          <a:p>
            <a:endParaRPr lang="es-MX" dirty="0" smtClean="0"/>
          </a:p>
          <a:p>
            <a:endParaRPr lang="es-MX" dirty="0"/>
          </a:p>
        </p:txBody>
      </p:sp>
      <p:sp>
        <p:nvSpPr>
          <p:cNvPr id="4" name="3 Rectángulo"/>
          <p:cNvSpPr/>
          <p:nvPr/>
        </p:nvSpPr>
        <p:spPr>
          <a:xfrm>
            <a:off x="0" y="1628800"/>
            <a:ext cx="9144000" cy="6130909"/>
          </a:xfrm>
          <a:prstGeom prst="rect">
            <a:avLst/>
          </a:prstGeom>
        </p:spPr>
        <p:txBody>
          <a:bodyPr wrap="square">
            <a:spAutoFit/>
          </a:bodyPr>
          <a:lstStyle/>
          <a:p>
            <a:pPr algn="just">
              <a:lnSpc>
                <a:spcPct val="80000"/>
              </a:lnSpc>
              <a:buFont typeface="Wingdings" pitchFamily="2" charset="2"/>
              <a:buChar char="§"/>
            </a:pPr>
            <a:r>
              <a:rPr lang="es-MX" altLang="es-MX" dirty="0" smtClean="0"/>
              <a:t>  El Distrito Federal presenta mejores indicadores en materia de salud reproductiva que el país en su conjunto. La población del DF se encuentra en una fase avanzada de la transición demográfica con bajos niveles de fecundidad (1.43 hijos en 2014)  y baja mortalidad. El “conocimiento” y la práctica de anticonceptivos son muy generalizados y la demanda insatisfecha es de las más bajas del país. </a:t>
            </a:r>
          </a:p>
          <a:p>
            <a:pPr algn="just">
              <a:lnSpc>
                <a:spcPct val="80000"/>
              </a:lnSpc>
            </a:pPr>
            <a:r>
              <a:rPr lang="es-MX" altLang="es-MX" dirty="0" smtClean="0"/>
              <a:t>•</a:t>
            </a:r>
            <a:r>
              <a:rPr lang="es-MX" altLang="es-MX" dirty="0" smtClean="0"/>
              <a:t>  Nuevo </a:t>
            </a:r>
            <a:r>
              <a:rPr lang="es-MX" altLang="es-MX" dirty="0" smtClean="0"/>
              <a:t>León se encuentra en una situación intermedia en materia de fecundidad   muestra una tasa global de fecundidad de </a:t>
            </a:r>
            <a:r>
              <a:rPr lang="es-MX" altLang="es-MX" dirty="0" smtClean="0"/>
              <a:t>2.1 en 2014 </a:t>
            </a:r>
            <a:r>
              <a:rPr lang="es-MX" altLang="es-MX" dirty="0" smtClean="0"/>
              <a:t>(ligeramente más baja que la nacional que fue de 2.25 </a:t>
            </a:r>
            <a:r>
              <a:rPr lang="es-MX" altLang="es-MX" dirty="0" smtClean="0"/>
              <a:t>)</a:t>
            </a:r>
            <a:endParaRPr lang="es-MX" altLang="es-MX" dirty="0" smtClean="0"/>
          </a:p>
          <a:p>
            <a:pPr algn="just">
              <a:lnSpc>
                <a:spcPct val="80000"/>
              </a:lnSpc>
            </a:pPr>
            <a:r>
              <a:rPr lang="es-MX" altLang="es-MX" dirty="0" smtClean="0"/>
              <a:t>•   La tasa de   fecundidad adolescente del D.F es también de las más bajas del país (52 por cada 1000 adolescentes en 2014) situando al Distrito Federal como la entidad con la tasa más baja del país    La tasa de fecundidad adolescentes en Nuevo León fue de 67.3 hijos por cada 1000 adolescentes.</a:t>
            </a:r>
          </a:p>
          <a:p>
            <a:pPr algn="just">
              <a:lnSpc>
                <a:spcPct val="90000"/>
              </a:lnSpc>
            </a:pPr>
            <a:r>
              <a:rPr lang="es-MX" altLang="es-MX" dirty="0" smtClean="0"/>
              <a:t> •  EL </a:t>
            </a:r>
            <a:r>
              <a:rPr lang="es-MX" altLang="es-MX" dirty="0" smtClean="0"/>
              <a:t>Distrito Federal </a:t>
            </a:r>
            <a:r>
              <a:rPr lang="es-MX" altLang="es-MX" dirty="0" smtClean="0"/>
              <a:t> y Nuevo León son en </a:t>
            </a:r>
            <a:r>
              <a:rPr lang="es-MX" altLang="es-MX" dirty="0" smtClean="0"/>
              <a:t>la actualidad, </a:t>
            </a:r>
            <a:r>
              <a:rPr lang="es-MX" altLang="es-MX" dirty="0" smtClean="0"/>
              <a:t>de </a:t>
            </a:r>
            <a:r>
              <a:rPr lang="es-MX" altLang="es-MX" dirty="0" smtClean="0"/>
              <a:t>baja </a:t>
            </a:r>
            <a:r>
              <a:rPr lang="es-MX" altLang="es-MX" dirty="0" smtClean="0"/>
              <a:t>marginación económica y social, sin embargo enfrentan retos importante en materia de salud sexual y reproductiva de los </a:t>
            </a:r>
            <a:r>
              <a:rPr lang="es-MX" altLang="es-MX" dirty="0" err="1" smtClean="0"/>
              <a:t>adlescentes</a:t>
            </a:r>
            <a:r>
              <a:rPr lang="es-MX" altLang="es-MX" dirty="0" smtClean="0"/>
              <a:t>.</a:t>
            </a:r>
          </a:p>
          <a:p>
            <a:pPr algn="just">
              <a:lnSpc>
                <a:spcPct val="90000"/>
              </a:lnSpc>
            </a:pPr>
            <a:r>
              <a:rPr lang="es-MX" altLang="es-MX" dirty="0" smtClean="0"/>
              <a:t>•  En </a:t>
            </a:r>
            <a:r>
              <a:rPr lang="es-MX" altLang="es-MX" dirty="0" smtClean="0"/>
              <a:t>este sentido, se vuelven fundamentales las encuestas dirigidas a entender las particularidades de la salud sexual y reproductiva de los adolescentes,  que revisen más a profundidad el complejo proceso de las conductas sexuales y reproductivas de las parejas, más allá de los indicadores más generales que arrojan las encuestas nacionales. </a:t>
            </a:r>
          </a:p>
          <a:p>
            <a:pPr algn="just">
              <a:lnSpc>
                <a:spcPct val="80000"/>
              </a:lnSpc>
              <a:buFont typeface="Wingdings" pitchFamily="2" charset="2"/>
              <a:buChar char="§"/>
            </a:pPr>
            <a:endParaRPr lang="es-MX" altLang="es-MX" dirty="0" smtClean="0"/>
          </a:p>
          <a:p>
            <a:pPr algn="just">
              <a:lnSpc>
                <a:spcPct val="90000"/>
              </a:lnSpc>
            </a:pPr>
            <a:endParaRPr lang="es-MX" altLang="es-MX" dirty="0" smtClean="0"/>
          </a:p>
          <a:p>
            <a:pPr algn="just">
              <a:lnSpc>
                <a:spcPct val="90000"/>
              </a:lnSpc>
            </a:pPr>
            <a:endParaRPr lang="es-MX" altLang="es-MX" dirty="0" smtClean="0"/>
          </a:p>
          <a:p>
            <a:pPr algn="just">
              <a:lnSpc>
                <a:spcPct val="90000"/>
              </a:lnSpc>
            </a:pPr>
            <a:endParaRPr lang="es-MX" altLang="es-MX" dirty="0" smtClean="0"/>
          </a:p>
          <a:p>
            <a:pPr algn="just">
              <a:lnSpc>
                <a:spcPct val="80000"/>
              </a:lnSpc>
              <a:buFont typeface="Wingdings" pitchFamily="2" charset="2"/>
              <a:buChar char="§"/>
            </a:pPr>
            <a:endParaRPr lang="es-MX" altLang="es-MX" dirty="0" smtClean="0"/>
          </a:p>
          <a:p>
            <a:pPr algn="just">
              <a:lnSpc>
                <a:spcPct val="80000"/>
              </a:lnSpc>
              <a:buFont typeface="Wingdings" pitchFamily="2" charset="2"/>
              <a:buChar char="§"/>
            </a:pPr>
            <a:endParaRPr lang="es-MX" altLang="es-MX"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algn="ctr">
              <a:buNone/>
            </a:pPr>
            <a:r>
              <a:rPr lang="es-MX" b="1" dirty="0" smtClean="0">
                <a:solidFill>
                  <a:schemeClr val="bg1"/>
                </a:solidFill>
              </a:rPr>
              <a:t>TENDENCIAS DE LA FECUNDIDAD Y EL EMBARAZO AD0LESCENTE EN MÉXICO</a:t>
            </a:r>
            <a:endParaRPr lang="es-MX"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080120"/>
          </a:xfrm>
        </p:spPr>
        <p:txBody>
          <a:bodyPr>
            <a:noAutofit/>
          </a:bodyPr>
          <a:lstStyle/>
          <a:p>
            <a:r>
              <a:rPr lang="es-MX" dirty="0" smtClean="0"/>
              <a:t/>
            </a:r>
            <a:br>
              <a:rPr lang="es-MX" dirty="0" smtClean="0"/>
            </a:br>
            <a:r>
              <a:rPr lang="es-MX" sz="2800" b="1" dirty="0" smtClean="0">
                <a:solidFill>
                  <a:schemeClr val="bg1"/>
                </a:solidFill>
                <a:effectLst>
                  <a:outerShdw blurRad="38100" dist="38100" dir="2700000" algn="tl">
                    <a:srgbClr val="000000">
                      <a:alpha val="43137"/>
                    </a:srgbClr>
                  </a:outerShdw>
                </a:effectLst>
              </a:rPr>
              <a:t>Tasas específicas de fecundidad de las mujeres </a:t>
            </a:r>
            <a:br>
              <a:rPr lang="es-MX" sz="2800" b="1" dirty="0" smtClean="0">
                <a:solidFill>
                  <a:schemeClr val="bg1"/>
                </a:solidFill>
                <a:effectLst>
                  <a:outerShdw blurRad="38100" dist="38100" dir="2700000" algn="tl">
                    <a:srgbClr val="000000">
                      <a:alpha val="43137"/>
                    </a:srgbClr>
                  </a:outerShdw>
                </a:effectLst>
              </a:rPr>
            </a:br>
            <a:r>
              <a:rPr lang="es-MX" sz="2800" b="1" dirty="0" smtClean="0">
                <a:solidFill>
                  <a:schemeClr val="bg1"/>
                </a:solidFill>
                <a:effectLst>
                  <a:outerShdw blurRad="38100" dist="38100" dir="2700000" algn="tl">
                    <a:srgbClr val="000000">
                      <a:alpha val="43137"/>
                    </a:srgbClr>
                  </a:outerShdw>
                </a:effectLst>
              </a:rPr>
              <a:t>de 15 a 19 años (1974-2014</a:t>
            </a:r>
            <a:r>
              <a:rPr lang="es-MX" sz="2800" dirty="0" smtClean="0">
                <a:solidFill>
                  <a:schemeClr val="bg1"/>
                </a:solidFill>
                <a:effectLst>
                  <a:outerShdw blurRad="38100" dist="38100" dir="2700000" algn="tl">
                    <a:srgbClr val="000000">
                      <a:alpha val="43137"/>
                    </a:srgbClr>
                  </a:outerShdw>
                </a:effectLst>
              </a:rPr>
              <a:t>)</a:t>
            </a:r>
            <a:endParaRPr lang="es-MX" sz="2800" dirty="0">
              <a:solidFill>
                <a:schemeClr val="bg1"/>
              </a:solidFill>
              <a:effectLst>
                <a:outerShdw blurRad="38100" dist="38100" dir="2700000" algn="tl">
                  <a:srgbClr val="000000">
                    <a:alpha val="43137"/>
                  </a:srgbClr>
                </a:outerShdw>
              </a:effectLst>
            </a:endParaRPr>
          </a:p>
        </p:txBody>
      </p:sp>
      <p:sp>
        <p:nvSpPr>
          <p:cNvPr id="5" name="4 CuadroTexto"/>
          <p:cNvSpPr txBox="1"/>
          <p:nvPr/>
        </p:nvSpPr>
        <p:spPr>
          <a:xfrm>
            <a:off x="2214546" y="5000636"/>
            <a:ext cx="4500594" cy="1015663"/>
          </a:xfrm>
          <a:prstGeom prst="rect">
            <a:avLst/>
          </a:prstGeom>
          <a:noFill/>
        </p:spPr>
        <p:txBody>
          <a:bodyPr wrap="square" rtlCol="0">
            <a:spAutoFit/>
          </a:bodyPr>
          <a:lstStyle/>
          <a:p>
            <a:pPr algn="ctr"/>
            <a:r>
              <a:rPr lang="es-MX" sz="1000" dirty="0" smtClean="0"/>
              <a:t>Fuente:</a:t>
            </a:r>
          </a:p>
          <a:p>
            <a:pPr algn="ctr"/>
            <a:r>
              <a:rPr lang="es-MX" sz="1000" dirty="0" smtClean="0"/>
              <a:t>*: 1974, 1982, 1992, 1996, Estimaciones de CONAPO</a:t>
            </a:r>
          </a:p>
          <a:p>
            <a:pPr algn="ctr"/>
            <a:r>
              <a:rPr lang="es-MX" sz="1000" dirty="0" smtClean="0"/>
              <a:t>Cálculos propios  con base en:</a:t>
            </a:r>
          </a:p>
          <a:p>
            <a:pPr algn="ctr"/>
            <a:r>
              <a:rPr lang="es-MX" sz="1000" dirty="0" smtClean="0"/>
              <a:t>                  **  año 2005-2006, Encuesta Nacional de Dinámica Demográfica, 2006.</a:t>
            </a:r>
          </a:p>
          <a:p>
            <a:pPr algn="ctr"/>
            <a:r>
              <a:rPr lang="es-MX" sz="1000" dirty="0"/>
              <a:t> </a:t>
            </a:r>
            <a:r>
              <a:rPr lang="es-MX" sz="1000" dirty="0" smtClean="0"/>
              <a:t>             *** año 2008-2009Encuesta Nacional de Dinámica Demográfica, 2009 </a:t>
            </a:r>
          </a:p>
          <a:p>
            <a:pPr algn="ctr"/>
            <a:r>
              <a:rPr lang="es-MX" sz="1000" dirty="0" smtClean="0"/>
              <a:t>            **** años 2013-2014Encuesta Nacional de Dinámica Demográfica 2014</a:t>
            </a:r>
            <a:endParaRPr lang="es-MX" sz="1000" dirty="0"/>
          </a:p>
        </p:txBody>
      </p:sp>
      <p:graphicFrame>
        <p:nvGraphicFramePr>
          <p:cNvPr id="9" name="3 Gráfico"/>
          <p:cNvGraphicFramePr/>
          <p:nvPr/>
        </p:nvGraphicFramePr>
        <p:xfrm>
          <a:off x="1619672" y="1484784"/>
          <a:ext cx="5976664" cy="3315816"/>
        </p:xfrm>
        <a:graphic>
          <a:graphicData uri="http://schemas.openxmlformats.org/drawingml/2006/chart">
            <c:chart xmlns:c="http://schemas.openxmlformats.org/drawingml/2006/chart" xmlns:r="http://schemas.openxmlformats.org/officeDocument/2006/relationships" r:id="rId2"/>
          </a:graphicData>
        </a:graphic>
      </p:graphicFrame>
      <p:sp>
        <p:nvSpPr>
          <p:cNvPr id="6" name="5 CuadroTexto"/>
          <p:cNvSpPr txBox="1"/>
          <p:nvPr/>
        </p:nvSpPr>
        <p:spPr>
          <a:xfrm>
            <a:off x="539552" y="1340768"/>
            <a:ext cx="1246050" cy="830997"/>
          </a:xfrm>
          <a:prstGeom prst="rect">
            <a:avLst/>
          </a:prstGeom>
          <a:noFill/>
        </p:spPr>
        <p:txBody>
          <a:bodyPr wrap="square" rtlCol="0">
            <a:spAutoFit/>
          </a:bodyPr>
          <a:lstStyle/>
          <a:p>
            <a:r>
              <a:rPr lang="es-MX" sz="1600" dirty="0" smtClean="0"/>
              <a:t>Hijos por cada 1000</a:t>
            </a:r>
          </a:p>
          <a:p>
            <a:r>
              <a:rPr lang="es-MX" sz="1600" dirty="0" smtClean="0"/>
              <a:t>mujeres</a:t>
            </a:r>
            <a:endParaRPr lang="es-MX"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r>
              <a:rPr lang="es-MX" sz="2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Tasas específicas de embarazos de mujeres de 15 a 19 años</a:t>
            </a:r>
            <a:br>
              <a:rPr lang="es-MX" sz="2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s-MX" sz="2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1982-2014</a:t>
            </a:r>
            <a:endParaRPr lang="es-MX" sz="2400" b="1" dirty="0"/>
          </a:p>
        </p:txBody>
      </p:sp>
      <p:sp>
        <p:nvSpPr>
          <p:cNvPr id="8" name="7 Rectángulo"/>
          <p:cNvSpPr/>
          <p:nvPr/>
        </p:nvSpPr>
        <p:spPr>
          <a:xfrm>
            <a:off x="899592" y="5000636"/>
            <a:ext cx="3743846" cy="707886"/>
          </a:xfrm>
          <a:prstGeom prst="rect">
            <a:avLst/>
          </a:prstGeom>
        </p:spPr>
        <p:txBody>
          <a:bodyPr wrap="square">
            <a:spAutoFit/>
          </a:bodyPr>
          <a:lstStyle/>
          <a:p>
            <a:r>
              <a:rPr lang="es-MX" sz="1000" dirty="0" smtClean="0"/>
              <a:t>-Fuentes: </a:t>
            </a:r>
            <a:r>
              <a:rPr lang="es-MX" sz="1000" dirty="0" err="1" smtClean="0"/>
              <a:t>Calculos</a:t>
            </a:r>
            <a:r>
              <a:rPr lang="es-MX" sz="1000" dirty="0" smtClean="0"/>
              <a:t> propios con base  :</a:t>
            </a:r>
          </a:p>
          <a:p>
            <a:r>
              <a:rPr lang="es-MX" sz="1000" dirty="0" smtClean="0"/>
              <a:t> 1982y 1986:   (1981-1982 y 1986—1987, ENFES  1987, SSA.</a:t>
            </a:r>
          </a:p>
          <a:p>
            <a:r>
              <a:rPr lang="es-MX" sz="1000" dirty="0" smtClean="0"/>
              <a:t> 1992: 1991-1992 ,ENADID 1992, INEGI.</a:t>
            </a:r>
          </a:p>
          <a:p>
            <a:r>
              <a:rPr lang="es-MX" sz="1000" dirty="0" smtClean="0"/>
              <a:t> 1997: 1996-1997,  ENADID  1997, INEGI.</a:t>
            </a:r>
          </a:p>
        </p:txBody>
      </p:sp>
      <p:sp>
        <p:nvSpPr>
          <p:cNvPr id="9" name="8 CuadroTexto"/>
          <p:cNvSpPr txBox="1"/>
          <p:nvPr/>
        </p:nvSpPr>
        <p:spPr>
          <a:xfrm>
            <a:off x="4714876" y="5000636"/>
            <a:ext cx="3313508" cy="900246"/>
          </a:xfrm>
          <a:prstGeom prst="rect">
            <a:avLst/>
          </a:prstGeom>
          <a:noFill/>
        </p:spPr>
        <p:txBody>
          <a:bodyPr wrap="square" rtlCol="0">
            <a:spAutoFit/>
          </a:bodyPr>
          <a:lstStyle/>
          <a:p>
            <a:endParaRPr lang="es-MX" sz="1050" dirty="0" smtClean="0"/>
          </a:p>
          <a:p>
            <a:r>
              <a:rPr lang="es-MX" sz="1050" dirty="0" smtClean="0"/>
              <a:t>2006: 2005-2006  ENADID 2006. INEGI</a:t>
            </a:r>
          </a:p>
          <a:p>
            <a:r>
              <a:rPr lang="es-MX" sz="1050" dirty="0" smtClean="0"/>
              <a:t>2008:2008-2009 ENADID 2009,INEGI</a:t>
            </a:r>
          </a:p>
          <a:p>
            <a:r>
              <a:rPr lang="es-MX" sz="1050" dirty="0" smtClean="0"/>
              <a:t>2014:2013-2014:  ENADID 2014, INEGI.</a:t>
            </a:r>
          </a:p>
          <a:p>
            <a:endParaRPr lang="es-MX" sz="1050" dirty="0"/>
          </a:p>
        </p:txBody>
      </p:sp>
      <p:graphicFrame>
        <p:nvGraphicFramePr>
          <p:cNvPr id="6" name="1 Gráfico"/>
          <p:cNvGraphicFramePr/>
          <p:nvPr/>
        </p:nvGraphicFramePr>
        <p:xfrm>
          <a:off x="1619672" y="1556792"/>
          <a:ext cx="6120680" cy="3243808"/>
        </p:xfrm>
        <a:graphic>
          <a:graphicData uri="http://schemas.openxmlformats.org/drawingml/2006/chart">
            <c:chart xmlns:c="http://schemas.openxmlformats.org/drawingml/2006/chart" xmlns:r="http://schemas.openxmlformats.org/officeDocument/2006/relationships" r:id="rId2"/>
          </a:graphicData>
        </a:graphic>
      </p:graphicFrame>
      <p:sp>
        <p:nvSpPr>
          <p:cNvPr id="7" name="6 CuadroTexto"/>
          <p:cNvSpPr txBox="1"/>
          <p:nvPr/>
        </p:nvSpPr>
        <p:spPr>
          <a:xfrm>
            <a:off x="539552" y="1412776"/>
            <a:ext cx="1086451" cy="1077218"/>
          </a:xfrm>
          <a:prstGeom prst="rect">
            <a:avLst/>
          </a:prstGeom>
          <a:noFill/>
        </p:spPr>
        <p:txBody>
          <a:bodyPr wrap="square" rtlCol="0">
            <a:spAutoFit/>
          </a:bodyPr>
          <a:lstStyle/>
          <a:p>
            <a:r>
              <a:rPr lang="es-MX" sz="1600" dirty="0" smtClean="0"/>
              <a:t>Embarazos</a:t>
            </a:r>
          </a:p>
          <a:p>
            <a:r>
              <a:rPr lang="es-MX" sz="1600" dirty="0" smtClean="0"/>
              <a:t>Por cada 1000 mujeres</a:t>
            </a:r>
            <a:endParaRPr lang="es-MX"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0"/>
            <a:ext cx="8229600" cy="1124744"/>
          </a:xfrm>
        </p:spPr>
        <p:txBody>
          <a:bodyPr>
            <a:normAutofit/>
          </a:bodyPr>
          <a:lstStyle/>
          <a:p>
            <a:r>
              <a:rPr lang="es-MX" sz="2400" b="1" dirty="0" smtClean="0">
                <a:solidFill>
                  <a:schemeClr val="bg1"/>
                </a:solidFill>
                <a:effectLst>
                  <a:outerShdw blurRad="38100" dist="38100" dir="2700000" algn="tl">
                    <a:srgbClr val="000000">
                      <a:alpha val="43137"/>
                    </a:srgbClr>
                  </a:outerShdw>
                </a:effectLst>
              </a:rPr>
              <a:t>Distribución porcentual de las tasas de embarazo en </a:t>
            </a:r>
            <a:br>
              <a:rPr lang="es-MX" sz="2400" b="1" dirty="0" smtClean="0">
                <a:solidFill>
                  <a:schemeClr val="bg1"/>
                </a:solidFill>
                <a:effectLst>
                  <a:outerShdw blurRad="38100" dist="38100" dir="2700000" algn="tl">
                    <a:srgbClr val="000000">
                      <a:alpha val="43137"/>
                    </a:srgbClr>
                  </a:outerShdw>
                </a:effectLst>
              </a:rPr>
            </a:br>
            <a:r>
              <a:rPr lang="es-MX" sz="2400" b="1" dirty="0" smtClean="0">
                <a:solidFill>
                  <a:schemeClr val="bg1"/>
                </a:solidFill>
                <a:effectLst>
                  <a:outerShdw blurRad="38100" dist="38100" dir="2700000" algn="tl">
                    <a:srgbClr val="000000">
                      <a:alpha val="43137"/>
                    </a:srgbClr>
                  </a:outerShdw>
                </a:effectLst>
              </a:rPr>
              <a:t>1991,2005,2008 y 2013 de las mujeres de 15 a 49 años</a:t>
            </a:r>
            <a:endParaRPr lang="es-MX" sz="2400" b="1" dirty="0">
              <a:solidFill>
                <a:schemeClr val="bg1"/>
              </a:solidFill>
              <a:effectLst>
                <a:outerShdw blurRad="38100" dist="38100" dir="2700000" algn="tl">
                  <a:srgbClr val="000000">
                    <a:alpha val="43137"/>
                  </a:srgbClr>
                </a:outerShdw>
              </a:effectLst>
            </a:endParaRPr>
          </a:p>
        </p:txBody>
      </p:sp>
      <p:graphicFrame>
        <p:nvGraphicFramePr>
          <p:cNvPr id="5" name="4 Gráfico"/>
          <p:cNvGraphicFramePr>
            <a:graphicFrameLocks/>
          </p:cNvGraphicFramePr>
          <p:nvPr/>
        </p:nvGraphicFramePr>
        <p:xfrm>
          <a:off x="251520" y="1556792"/>
          <a:ext cx="3528392" cy="22322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áfico"/>
          <p:cNvGraphicFramePr>
            <a:graphicFrameLocks/>
          </p:cNvGraphicFramePr>
          <p:nvPr/>
        </p:nvGraphicFramePr>
        <p:xfrm>
          <a:off x="4283968" y="1556792"/>
          <a:ext cx="2952328" cy="21602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7 Gráfico"/>
          <p:cNvGraphicFramePr>
            <a:graphicFrameLocks/>
          </p:cNvGraphicFramePr>
          <p:nvPr/>
        </p:nvGraphicFramePr>
        <p:xfrm>
          <a:off x="395537" y="4221088"/>
          <a:ext cx="3672407" cy="230425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4 Gráfico"/>
          <p:cNvGraphicFramePr/>
          <p:nvPr/>
        </p:nvGraphicFramePr>
        <p:xfrm>
          <a:off x="4499992" y="4293096"/>
          <a:ext cx="3384376" cy="230425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14 Tabla"/>
          <p:cNvGraphicFramePr>
            <a:graphicFrameLocks noGrp="1"/>
          </p:cNvGraphicFramePr>
          <p:nvPr/>
        </p:nvGraphicFramePr>
        <p:xfrm>
          <a:off x="7812360" y="1556790"/>
          <a:ext cx="864096" cy="1800204"/>
        </p:xfrm>
        <a:graphic>
          <a:graphicData uri="http://schemas.openxmlformats.org/drawingml/2006/table">
            <a:tbl>
              <a:tblPr/>
              <a:tblGrid>
                <a:gridCol w="190774"/>
                <a:gridCol w="673322"/>
              </a:tblGrid>
              <a:tr h="257172">
                <a:tc>
                  <a:txBody>
                    <a:bodyPr/>
                    <a:lstStyle/>
                    <a:p>
                      <a:pPr algn="l" fontAlgn="b"/>
                      <a:r>
                        <a:rPr lang="es-MX" sz="1100" b="0" i="0" u="none" strike="noStrike" dirty="0">
                          <a:solidFill>
                            <a:srgbClr val="000000"/>
                          </a:solidFill>
                          <a:latin typeface="Calibri"/>
                        </a:rPr>
                        <a:t> </a:t>
                      </a:r>
                    </a:p>
                  </a:txBody>
                  <a:tcPr marL="0" marR="0" marT="0" marB="0" anchor="b">
                    <a:lnL>
                      <a:noFill/>
                    </a:lnL>
                    <a:lnR>
                      <a:noFill/>
                    </a:lnR>
                    <a:lnT>
                      <a:noFill/>
                    </a:lnT>
                    <a:lnB>
                      <a:noFill/>
                    </a:lnB>
                    <a:solidFill>
                      <a:srgbClr val="FFFF00"/>
                    </a:solidFill>
                  </a:tcPr>
                </a:tc>
                <a:tc>
                  <a:txBody>
                    <a:bodyPr/>
                    <a:lstStyle/>
                    <a:p>
                      <a:pPr algn="l" fontAlgn="b"/>
                      <a:r>
                        <a:rPr lang="es-MX" sz="1100" b="0" i="0" u="none" strike="noStrike" baseline="0" dirty="0">
                          <a:solidFill>
                            <a:schemeClr val="bg1"/>
                          </a:solidFill>
                          <a:latin typeface="Calibri"/>
                        </a:rPr>
                        <a:t>15-19 años</a:t>
                      </a:r>
                    </a:p>
                  </a:txBody>
                  <a:tcPr marL="0" marR="0" marT="0" marB="0" anchor="b">
                    <a:lnL>
                      <a:noFill/>
                    </a:lnL>
                    <a:lnR>
                      <a:noFill/>
                    </a:lnR>
                    <a:lnT>
                      <a:noFill/>
                    </a:lnT>
                    <a:lnB>
                      <a:noFill/>
                    </a:lnB>
                  </a:tcPr>
                </a:tc>
              </a:tr>
              <a:tr h="257172">
                <a:tc>
                  <a:txBody>
                    <a:bodyPr/>
                    <a:lstStyle/>
                    <a:p>
                      <a:pPr algn="l" fontAlgn="b"/>
                      <a:r>
                        <a:rPr lang="es-MX" sz="1100" b="0" i="0" u="none" strike="noStrike">
                          <a:solidFill>
                            <a:srgbClr val="000000"/>
                          </a:solidFill>
                          <a:latin typeface="Calibri"/>
                        </a:rPr>
                        <a:t> </a:t>
                      </a:r>
                    </a:p>
                  </a:txBody>
                  <a:tcPr marL="0" marR="0" marT="0" marB="0" anchor="b">
                    <a:lnL>
                      <a:noFill/>
                    </a:lnL>
                    <a:lnR>
                      <a:noFill/>
                    </a:lnR>
                    <a:lnT>
                      <a:noFill/>
                    </a:lnT>
                    <a:lnB>
                      <a:noFill/>
                    </a:lnB>
                    <a:solidFill>
                      <a:srgbClr val="75923C"/>
                    </a:solidFill>
                  </a:tcPr>
                </a:tc>
                <a:tc>
                  <a:txBody>
                    <a:bodyPr/>
                    <a:lstStyle/>
                    <a:p>
                      <a:pPr algn="l" fontAlgn="b"/>
                      <a:r>
                        <a:rPr lang="es-MX" sz="1100" b="0" i="0" u="none" strike="noStrike" baseline="0" dirty="0">
                          <a:solidFill>
                            <a:schemeClr val="bg1"/>
                          </a:solidFill>
                          <a:latin typeface="Calibri"/>
                        </a:rPr>
                        <a:t>20-24 años</a:t>
                      </a:r>
                    </a:p>
                  </a:txBody>
                  <a:tcPr marL="0" marR="0" marT="0" marB="0" anchor="b">
                    <a:lnL>
                      <a:noFill/>
                    </a:lnL>
                    <a:lnR>
                      <a:noFill/>
                    </a:lnR>
                    <a:lnT>
                      <a:noFill/>
                    </a:lnT>
                    <a:lnB>
                      <a:noFill/>
                    </a:lnB>
                  </a:tcPr>
                </a:tc>
              </a:tr>
              <a:tr h="257172">
                <a:tc>
                  <a:txBody>
                    <a:bodyPr/>
                    <a:lstStyle/>
                    <a:p>
                      <a:pPr algn="l" fontAlgn="b"/>
                      <a:endParaRPr lang="es-MX" sz="11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l" fontAlgn="b"/>
                      <a:r>
                        <a:rPr lang="es-MX" sz="1100" b="0" i="0" u="none" strike="noStrike" baseline="0" dirty="0">
                          <a:solidFill>
                            <a:schemeClr val="bg1"/>
                          </a:solidFill>
                          <a:latin typeface="Calibri"/>
                        </a:rPr>
                        <a:t>25-29 años</a:t>
                      </a:r>
                    </a:p>
                  </a:txBody>
                  <a:tcPr marL="0" marR="0" marT="0" marB="0" anchor="b">
                    <a:lnL>
                      <a:noFill/>
                    </a:lnL>
                    <a:lnR>
                      <a:noFill/>
                    </a:lnR>
                    <a:lnT>
                      <a:noFill/>
                    </a:lnT>
                    <a:lnB>
                      <a:noFill/>
                    </a:lnB>
                  </a:tcPr>
                </a:tc>
              </a:tr>
              <a:tr h="257172">
                <a:tc>
                  <a:txBody>
                    <a:bodyPr/>
                    <a:lstStyle/>
                    <a:p>
                      <a:pPr algn="l" fontAlgn="b"/>
                      <a:r>
                        <a:rPr lang="es-MX" sz="1100" b="0" i="0" u="none" strike="noStrike">
                          <a:solidFill>
                            <a:srgbClr val="000000"/>
                          </a:solidFill>
                          <a:latin typeface="Calibri"/>
                        </a:rPr>
                        <a:t> </a:t>
                      </a:r>
                    </a:p>
                  </a:txBody>
                  <a:tcPr marL="0" marR="0" marT="0" marB="0" anchor="b">
                    <a:lnL>
                      <a:noFill/>
                    </a:lnL>
                    <a:lnR>
                      <a:noFill/>
                    </a:lnR>
                    <a:lnT>
                      <a:noFill/>
                    </a:lnT>
                    <a:lnB>
                      <a:noFill/>
                    </a:lnB>
                    <a:solidFill>
                      <a:srgbClr val="00B0F0"/>
                    </a:solidFill>
                  </a:tcPr>
                </a:tc>
                <a:tc>
                  <a:txBody>
                    <a:bodyPr/>
                    <a:lstStyle/>
                    <a:p>
                      <a:pPr algn="l" fontAlgn="b"/>
                      <a:r>
                        <a:rPr lang="es-MX" sz="1100" b="0" i="0" u="none" strike="noStrike" baseline="0" dirty="0">
                          <a:solidFill>
                            <a:schemeClr val="bg1"/>
                          </a:solidFill>
                          <a:latin typeface="Calibri"/>
                        </a:rPr>
                        <a:t>30-34 años</a:t>
                      </a:r>
                    </a:p>
                  </a:txBody>
                  <a:tcPr marL="0" marR="0" marT="0" marB="0" anchor="b">
                    <a:lnL>
                      <a:noFill/>
                    </a:lnL>
                    <a:lnR>
                      <a:noFill/>
                    </a:lnR>
                    <a:lnT>
                      <a:noFill/>
                    </a:lnT>
                    <a:lnB>
                      <a:noFill/>
                    </a:lnB>
                  </a:tcPr>
                </a:tc>
              </a:tr>
              <a:tr h="257172">
                <a:tc>
                  <a:txBody>
                    <a:bodyPr/>
                    <a:lstStyle/>
                    <a:p>
                      <a:pPr algn="l" fontAlgn="b"/>
                      <a:r>
                        <a:rPr lang="es-MX" sz="1100" b="0" i="0" u="none" strike="noStrike">
                          <a:solidFill>
                            <a:srgbClr val="000000"/>
                          </a:solidFill>
                          <a:latin typeface="Calibri"/>
                        </a:rPr>
                        <a:t> </a:t>
                      </a:r>
                    </a:p>
                  </a:txBody>
                  <a:tcPr marL="0" marR="0" marT="0" marB="0" anchor="b">
                    <a:lnL>
                      <a:noFill/>
                    </a:lnL>
                    <a:lnR>
                      <a:noFill/>
                    </a:lnR>
                    <a:lnT>
                      <a:noFill/>
                    </a:lnT>
                    <a:lnB>
                      <a:noFill/>
                    </a:lnB>
                    <a:solidFill>
                      <a:srgbClr val="D719AE"/>
                    </a:solidFill>
                  </a:tcPr>
                </a:tc>
                <a:tc>
                  <a:txBody>
                    <a:bodyPr/>
                    <a:lstStyle/>
                    <a:p>
                      <a:pPr algn="l" fontAlgn="b"/>
                      <a:r>
                        <a:rPr lang="es-MX" sz="1100" b="0" i="0" u="none" strike="noStrike" baseline="0" dirty="0">
                          <a:solidFill>
                            <a:schemeClr val="bg1"/>
                          </a:solidFill>
                          <a:latin typeface="Calibri"/>
                        </a:rPr>
                        <a:t>35-39 años</a:t>
                      </a:r>
                    </a:p>
                  </a:txBody>
                  <a:tcPr marL="0" marR="0" marT="0" marB="0" anchor="b">
                    <a:lnL>
                      <a:noFill/>
                    </a:lnL>
                    <a:lnR>
                      <a:noFill/>
                    </a:lnR>
                    <a:lnT>
                      <a:noFill/>
                    </a:lnT>
                    <a:lnB>
                      <a:noFill/>
                    </a:lnB>
                  </a:tcPr>
                </a:tc>
              </a:tr>
              <a:tr h="257172">
                <a:tc>
                  <a:txBody>
                    <a:bodyPr/>
                    <a:lstStyle/>
                    <a:p>
                      <a:pPr algn="l" fontAlgn="b"/>
                      <a:r>
                        <a:rPr lang="es-MX" sz="1100" b="0" i="0" u="none" strike="noStrike">
                          <a:solidFill>
                            <a:srgbClr val="000000"/>
                          </a:solidFill>
                          <a:latin typeface="Calibri"/>
                        </a:rPr>
                        <a:t> </a:t>
                      </a:r>
                    </a:p>
                  </a:txBody>
                  <a:tcPr marL="0" marR="0" marT="0" marB="0" anchor="b">
                    <a:lnL>
                      <a:noFill/>
                    </a:lnL>
                    <a:lnR>
                      <a:noFill/>
                    </a:lnR>
                    <a:lnT>
                      <a:noFill/>
                    </a:lnT>
                    <a:lnB>
                      <a:noFill/>
                    </a:lnB>
                    <a:solidFill>
                      <a:srgbClr val="F79646"/>
                    </a:solidFill>
                  </a:tcPr>
                </a:tc>
                <a:tc>
                  <a:txBody>
                    <a:bodyPr/>
                    <a:lstStyle/>
                    <a:p>
                      <a:pPr algn="l" fontAlgn="b"/>
                      <a:r>
                        <a:rPr lang="es-MX" sz="1100" b="0" i="0" u="none" strike="noStrike" baseline="0" dirty="0">
                          <a:solidFill>
                            <a:schemeClr val="bg1"/>
                          </a:solidFill>
                          <a:latin typeface="Calibri"/>
                        </a:rPr>
                        <a:t>40-44 años</a:t>
                      </a:r>
                    </a:p>
                  </a:txBody>
                  <a:tcPr marL="0" marR="0" marT="0" marB="0" anchor="b">
                    <a:lnL>
                      <a:noFill/>
                    </a:lnL>
                    <a:lnR>
                      <a:noFill/>
                    </a:lnR>
                    <a:lnT>
                      <a:noFill/>
                    </a:lnT>
                    <a:lnB>
                      <a:noFill/>
                    </a:lnB>
                  </a:tcPr>
                </a:tc>
              </a:tr>
              <a:tr h="257172">
                <a:tc>
                  <a:txBody>
                    <a:bodyPr/>
                    <a:lstStyle/>
                    <a:p>
                      <a:pPr algn="l" fontAlgn="b"/>
                      <a:r>
                        <a:rPr lang="es-MX" sz="1100" b="0" i="0" u="none" strike="noStrike">
                          <a:solidFill>
                            <a:srgbClr val="000000"/>
                          </a:solidFill>
                          <a:latin typeface="Calibri"/>
                        </a:rPr>
                        <a:t> </a:t>
                      </a:r>
                    </a:p>
                  </a:txBody>
                  <a:tcPr marL="0" marR="0" marT="0" marB="0" anchor="b">
                    <a:lnL>
                      <a:noFill/>
                    </a:lnL>
                    <a:lnR>
                      <a:noFill/>
                    </a:lnR>
                    <a:lnT>
                      <a:noFill/>
                    </a:lnT>
                    <a:lnB>
                      <a:noFill/>
                    </a:lnB>
                    <a:solidFill>
                      <a:srgbClr val="FF0066"/>
                    </a:solidFill>
                  </a:tcPr>
                </a:tc>
                <a:tc>
                  <a:txBody>
                    <a:bodyPr/>
                    <a:lstStyle/>
                    <a:p>
                      <a:pPr algn="l" fontAlgn="b"/>
                      <a:r>
                        <a:rPr lang="es-MX" sz="1100" b="0" i="0" u="none" strike="noStrike" baseline="0" dirty="0">
                          <a:solidFill>
                            <a:schemeClr val="bg1"/>
                          </a:solidFill>
                          <a:latin typeface="Calibri"/>
                        </a:rPr>
                        <a:t>45-49 años</a:t>
                      </a: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018458"/>
          </a:xfrm>
        </p:spPr>
        <p:txBody>
          <a:bodyPr>
            <a:normAutofit/>
          </a:bodyPr>
          <a:lstStyle/>
          <a:p>
            <a:r>
              <a:rPr lang="es-MX" b="1" dirty="0" smtClean="0">
                <a:solidFill>
                  <a:schemeClr val="bg1"/>
                </a:solidFill>
              </a:rPr>
              <a:t>2 estudios de caso</a:t>
            </a:r>
            <a:br>
              <a:rPr lang="es-MX" b="1" dirty="0" smtClean="0">
                <a:solidFill>
                  <a:schemeClr val="bg1"/>
                </a:solidFill>
              </a:rPr>
            </a:br>
            <a:r>
              <a:rPr lang="es-MX" b="1" dirty="0" smtClean="0">
                <a:solidFill>
                  <a:schemeClr val="bg1"/>
                </a:solidFill>
              </a:rPr>
              <a:t>Distrito Federal y Nuevo León</a:t>
            </a:r>
            <a:br>
              <a:rPr lang="es-MX" b="1" dirty="0" smtClean="0">
                <a:solidFill>
                  <a:schemeClr val="bg1"/>
                </a:solidFill>
              </a:rPr>
            </a:br>
            <a:endParaRPr lang="es-MX" b="1"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94122"/>
          </a:xfrm>
        </p:spPr>
        <p:txBody>
          <a:bodyPr>
            <a:normAutofit/>
          </a:bodyPr>
          <a:lstStyle/>
          <a:p>
            <a:r>
              <a:rPr lang="es-MX" sz="3200" b="1" dirty="0" smtClean="0">
                <a:solidFill>
                  <a:schemeClr val="bg1"/>
                </a:solidFill>
                <a:effectLst>
                  <a:outerShdw blurRad="38100" dist="38100" dir="2700000" algn="tl">
                    <a:srgbClr val="000000">
                      <a:alpha val="43137"/>
                    </a:srgbClr>
                  </a:outerShdw>
                </a:effectLst>
              </a:rPr>
              <a:t>Fuentes de información</a:t>
            </a:r>
            <a:endParaRPr lang="es-MX" sz="3200" b="1" dirty="0">
              <a:solidFill>
                <a:schemeClr val="bg1"/>
              </a:solidFill>
              <a:effectLst>
                <a:outerShdw blurRad="38100" dist="38100" dir="2700000" algn="tl">
                  <a:srgbClr val="000000">
                    <a:alpha val="43137"/>
                  </a:srgbClr>
                </a:outerShdw>
              </a:effectLst>
            </a:endParaRPr>
          </a:p>
        </p:txBody>
      </p:sp>
      <p:sp>
        <p:nvSpPr>
          <p:cNvPr id="3" name="2 CuadroTexto"/>
          <p:cNvSpPr txBox="1"/>
          <p:nvPr/>
        </p:nvSpPr>
        <p:spPr>
          <a:xfrm>
            <a:off x="899592" y="1772816"/>
            <a:ext cx="184731" cy="369332"/>
          </a:xfrm>
          <a:prstGeom prst="rect">
            <a:avLst/>
          </a:prstGeom>
          <a:noFill/>
        </p:spPr>
        <p:txBody>
          <a:bodyPr wrap="none" rtlCol="0">
            <a:spAutoFit/>
          </a:bodyPr>
          <a:lstStyle/>
          <a:p>
            <a:endParaRPr lang="es-MX" dirty="0"/>
          </a:p>
        </p:txBody>
      </p:sp>
      <p:sp>
        <p:nvSpPr>
          <p:cNvPr id="6" name="5 Rectángulo"/>
          <p:cNvSpPr/>
          <p:nvPr/>
        </p:nvSpPr>
        <p:spPr>
          <a:xfrm>
            <a:off x="683568" y="1844824"/>
            <a:ext cx="7848872" cy="2123658"/>
          </a:xfrm>
          <a:prstGeom prst="rect">
            <a:avLst/>
          </a:prstGeom>
        </p:spPr>
        <p:txBody>
          <a:bodyPr wrap="square">
            <a:spAutoFit/>
          </a:bodyPr>
          <a:lstStyle/>
          <a:p>
            <a:pPr algn="just">
              <a:defRPr/>
            </a:pPr>
            <a:r>
              <a:rPr lang="es-MX" sz="2200" dirty="0"/>
              <a:t>El análisis se originó a partir de los  Resultados de la Encuesta de Salud Reproductiva de los estudiantes de las Escuelas de Educación Secundaria y Media Superior en el Distrito Federal que levantamos en  2012 </a:t>
            </a:r>
            <a:r>
              <a:rPr lang="es-MX" altLang="es-MX" sz="2200" dirty="0"/>
              <a:t>bajo el financiamiento del Consejo Nacional de </a:t>
            </a:r>
            <a:r>
              <a:rPr lang="es-MX" altLang="es-MX" sz="2200" dirty="0" smtClean="0"/>
              <a:t>Población y la de Nuevo León levantada en 2012 con el financiamiento de CONACYT</a:t>
            </a:r>
            <a:endParaRPr lang="es-MX" altLang="es-MX" sz="2200" dirty="0"/>
          </a:p>
        </p:txBody>
      </p:sp>
      <p:sp>
        <p:nvSpPr>
          <p:cNvPr id="7" name="6 Rectángulo"/>
          <p:cNvSpPr/>
          <p:nvPr/>
        </p:nvSpPr>
        <p:spPr>
          <a:xfrm>
            <a:off x="755576" y="3861048"/>
            <a:ext cx="7704856" cy="2123658"/>
          </a:xfrm>
          <a:prstGeom prst="rect">
            <a:avLst/>
          </a:prstGeom>
        </p:spPr>
        <p:txBody>
          <a:bodyPr wrap="square">
            <a:spAutoFit/>
          </a:bodyPr>
          <a:lstStyle/>
          <a:p>
            <a:pPr algn="just">
              <a:defRPr/>
            </a:pPr>
            <a:r>
              <a:rPr lang="es-MX" altLang="es-MX" sz="2200" dirty="0" smtClean="0"/>
              <a:t>La encuesta es representativa de todos los estudiantes de escuelas </a:t>
            </a:r>
            <a:r>
              <a:rPr lang="es-MX" altLang="es-MX" sz="2200" dirty="0" smtClean="0"/>
              <a:t>públicas, de </a:t>
            </a:r>
            <a:r>
              <a:rPr lang="es-MX" altLang="es-MX" sz="2200" dirty="0" smtClean="0"/>
              <a:t>segundo de secundaria a tercero de </a:t>
            </a:r>
            <a:r>
              <a:rPr lang="es-MX" altLang="es-MX" sz="2200" dirty="0" smtClean="0"/>
              <a:t>preparatoria de las dos entidades. </a:t>
            </a:r>
            <a:r>
              <a:rPr lang="es-MX" altLang="es-MX" sz="2200" dirty="0" smtClean="0"/>
              <a:t>Se aplicaron 3135 cuestionarios a hombres y </a:t>
            </a:r>
            <a:r>
              <a:rPr lang="es-MX" altLang="es-MX" sz="2200" dirty="0" smtClean="0"/>
              <a:t>mujeres  </a:t>
            </a:r>
            <a:r>
              <a:rPr lang="es-MX" altLang="es-MX" sz="2200" dirty="0" smtClean="0"/>
              <a:t>en el Distrito </a:t>
            </a:r>
            <a:r>
              <a:rPr lang="es-MX" altLang="es-MX" sz="2200" dirty="0" smtClean="0"/>
              <a:t>Federal y 2268 en Nuevo León </a:t>
            </a:r>
          </a:p>
          <a:p>
            <a:pPr algn="just">
              <a:defRPr/>
            </a:pPr>
            <a:r>
              <a:rPr lang="es-MX" altLang="es-MX" sz="2200" dirty="0" smtClean="0"/>
              <a:t>.</a:t>
            </a:r>
          </a:p>
          <a:p>
            <a:pPr algn="just">
              <a:defRPr/>
            </a:pPr>
            <a:r>
              <a:rPr lang="es-MX" altLang="es-MX" sz="2200" dirty="0" smtClean="0"/>
              <a:t> </a:t>
            </a:r>
            <a:r>
              <a:rPr lang="es-MX" altLang="es-MX" sz="2200" dirty="0" smtClean="0"/>
              <a:t>Se trata de una encuesta de auto </a:t>
            </a:r>
            <a:r>
              <a:rPr lang="es-MX" altLang="es-MX" sz="2200" dirty="0" smtClean="0"/>
              <a:t>llenado y  anónima</a:t>
            </a:r>
            <a:endParaRPr lang="es-MX" altLang="es-MX" sz="2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2442</TotalTime>
  <Words>1726</Words>
  <Application>Microsoft Office PowerPoint</Application>
  <PresentationFormat>Presentación en pantalla (4:3)</PresentationFormat>
  <Paragraphs>215</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Salud sexual y reproductiva de los adolescentes. Tendencias nacionales y dos estudios de caso CATHERINE MENKES</vt:lpstr>
      <vt:lpstr>Breves antecedentes de la  salud sexual y reproductiva adolescentes</vt:lpstr>
      <vt:lpstr>Breves antecedentes. Salud sexual y reproductiva adolescentes en el Distrito Federal y Nuevo León</vt:lpstr>
      <vt:lpstr>Diapositiva 4</vt:lpstr>
      <vt:lpstr> Tasas específicas de fecundidad de las mujeres  de 15 a 19 años (1974-2014)</vt:lpstr>
      <vt:lpstr> Tasas específicas de embarazos de mujeres de 15 a 19 años 1982-2014</vt:lpstr>
      <vt:lpstr>Distribución porcentual de las tasas de embarazo en  1991,2005,2008 y 2013 de las mujeres de 15 a 49 años</vt:lpstr>
      <vt:lpstr>2 estudios de caso Distrito Federal y Nuevo León </vt:lpstr>
      <vt:lpstr>Fuentes de información</vt:lpstr>
      <vt:lpstr>Diapositiva 10</vt:lpstr>
      <vt:lpstr>Porcentaje de estudiantes ya iniciados sexualmente que declararon alguna vez estar embarazada o haber embarazado a alguien, por sexo  en el Distrito Federal (N = 6819) y Nuevo León (N=601)</vt:lpstr>
      <vt:lpstr>ALGUNOS RETOS DERIVADOS DE LA INFORMACIÓN QUE PROPORCIONARON LAS 2 ENCUESTAS</vt:lpstr>
      <vt:lpstr>¿Cuándo se toman las pastillas anticonceptivas?</vt:lpstr>
      <vt:lpstr>Diapositiva 14</vt:lpstr>
      <vt:lpstr>Diapositiva 15</vt:lpstr>
      <vt:lpstr>Diapositiva 16</vt:lpstr>
      <vt:lpstr>Diapositiva 17</vt:lpstr>
      <vt:lpstr>Porcentaje de los estudiantes según si han acudido a alguna consulta médica para solicitar información para prevenir embarazos o ITS en Nuevo León,  por sexo</vt:lpstr>
      <vt:lpstr>Diapositiva 19</vt:lpstr>
      <vt:lpstr>Diapositiva 20</vt:lpstr>
      <vt:lpstr>Diapositiva 21</vt:lpstr>
      <vt:lpstr>A MANERA DE CONCLUSIÓN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menke_000</dc:creator>
  <cp:lastModifiedBy>vaio plata</cp:lastModifiedBy>
  <cp:revision>66</cp:revision>
  <dcterms:created xsi:type="dcterms:W3CDTF">2015-09-15T16:56:37Z</dcterms:created>
  <dcterms:modified xsi:type="dcterms:W3CDTF">2015-09-30T05:39:47Z</dcterms:modified>
</cp:coreProperties>
</file>